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RX">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6492240"/>
            <a:ext cx="12188952" cy="365760"/>
          </a:xfrm>
          <a:prstGeom prst="rect">
            <a:avLst/>
          </a:prstGeom>
          <a:solidFill>
            <a:srgbClr val="1F3A93"/>
          </a:solidFill>
          <a:ln/>
        </p:spPr>
      </p:sp>
      <p:sp>
        <p:nvSpPr>
          <p:cNvPr id="3" name="Text 1"/>
          <p:cNvSpPr/>
          <p:nvPr/>
        </p:nvSpPr>
        <p:spPr>
          <a:xfrm>
            <a:off x="457200" y="6519672"/>
            <a:ext cx="8229600" cy="310896"/>
          </a:xfrm>
          <a:prstGeom prst="rect">
            <a:avLst/>
          </a:prstGeom>
          <a:noFill/>
          <a:ln/>
        </p:spPr>
        <p:txBody>
          <a:bodyPr wrap="square" rtlCol="0" anchor="ctr"/>
          <a:lstStyle/>
          <a:p>
            <a:pPr indent="0" marL="0">
              <a:buNone/>
            </a:pPr>
            <a:r>
              <a:rPr lang="en-US" sz="900" dirty="0">
                <a:solidFill>
                  <a:srgbClr val="FFFFFF"/>
                </a:solidFill>
                <a:latin typeface="Arial" pitchFamily="34" charset="0"/>
                <a:ea typeface="Arial" pitchFamily="34" charset="-122"/>
                <a:cs typeface="Arial" pitchFamily="34" charset="-120"/>
              </a:rPr>
              <a:t>Sample Organization (illustrative) · January 15, 2026 · SAMPLE DATA</a:t>
            </a:r>
            <a:endParaRPr lang="en-US" sz="900" dirty="0"/>
          </a:p>
        </p:txBody>
      </p:sp>
      <p:pic>
        <p:nvPicPr>
          <p:cNvPr id="4" name="Image 0" descr="preencoded.png">    </p:cNvPr>
          <p:cNvPicPr>
            <a:picLocks noChangeAspect="1"/>
          </p:cNvPicPr>
          <p:nvPr/>
        </p:nvPicPr>
        <p:blipFill>
          <a:blip r:embed="rId1"/>
          <a:stretch>
            <a:fillRect/>
          </a:stretch>
        </p:blipFill>
        <p:spPr>
          <a:xfrm>
            <a:off x="10424160" y="274320"/>
            <a:ext cx="1371600" cy="292608"/>
          </a:xfrm>
          <a:prstGeom prst="rect">
            <a:avLst/>
          </a:prstGeom>
        </p:spPr>
      </p:pic>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457200" y="2011680"/>
            <a:ext cx="73152" cy="1737360"/>
          </a:xfrm>
          <a:prstGeom prst="rect">
            <a:avLst/>
          </a:prstGeom>
          <a:solidFill>
            <a:srgbClr val="D94B33"/>
          </a:solidFill>
          <a:ln w="12700">
            <a:solidFill>
              <a:srgbClr val="D94B33"/>
            </a:solidFill>
            <a:prstDash val="solid"/>
          </a:ln>
        </p:spPr>
      </p:sp>
      <p:sp>
        <p:nvSpPr>
          <p:cNvPr id="3" name="Text 1"/>
          <p:cNvSpPr/>
          <p:nvPr/>
        </p:nvSpPr>
        <p:spPr>
          <a:xfrm>
            <a:off x="731520" y="1920240"/>
            <a:ext cx="10058400" cy="731520"/>
          </a:xfrm>
          <a:prstGeom prst="rect">
            <a:avLst/>
          </a:prstGeom>
          <a:noFill/>
          <a:ln/>
        </p:spPr>
        <p:txBody>
          <a:bodyPr wrap="square" rtlCol="0" anchor="ctr"/>
          <a:lstStyle/>
          <a:p>
            <a:pPr indent="0" marL="0">
              <a:buNone/>
            </a:pPr>
            <a:r>
              <a:rPr lang="en-US" sz="3400" b="1" dirty="0">
                <a:solidFill>
                  <a:srgbClr val="1F3A93"/>
                </a:solidFill>
                <a:latin typeface="Arial" pitchFamily="34" charset="0"/>
                <a:ea typeface="Arial" pitchFamily="34" charset="-122"/>
                <a:cs typeface="Arial" pitchFamily="34" charset="-120"/>
              </a:rPr>
              <a:t>Cyber Incident Response Readiness</a:t>
            </a:r>
            <a:endParaRPr lang="en-US" sz="3400" dirty="0"/>
          </a:p>
        </p:txBody>
      </p:sp>
      <p:sp>
        <p:nvSpPr>
          <p:cNvPr id="4" name="Text 2"/>
          <p:cNvSpPr/>
          <p:nvPr/>
        </p:nvSpPr>
        <p:spPr>
          <a:xfrm>
            <a:off x="731520" y="2651760"/>
            <a:ext cx="10058400" cy="457200"/>
          </a:xfrm>
          <a:prstGeom prst="rect">
            <a:avLst/>
          </a:prstGeom>
          <a:noFill/>
          <a:ln/>
        </p:spPr>
        <p:txBody>
          <a:bodyPr wrap="square" rtlCol="0" anchor="ctr"/>
          <a:lstStyle/>
          <a:p>
            <a:pPr indent="0" marL="0">
              <a:buNone/>
            </a:pPr>
            <a:r>
              <a:rPr lang="en-US" sz="1800" dirty="0">
                <a:solidFill>
                  <a:srgbClr val="0E2A78"/>
                </a:solidFill>
                <a:latin typeface="Arial" pitchFamily="34" charset="0"/>
                <a:ea typeface="Arial" pitchFamily="34" charset="-122"/>
                <a:cs typeface="Arial" pitchFamily="34" charset="-120"/>
              </a:rPr>
              <a:t>Assessment results and 90-day action plan</a:t>
            </a:r>
            <a:endParaRPr lang="en-US" sz="1800" dirty="0"/>
          </a:p>
        </p:txBody>
      </p:sp>
      <p:sp>
        <p:nvSpPr>
          <p:cNvPr id="5" name="Text 3"/>
          <p:cNvSpPr/>
          <p:nvPr/>
        </p:nvSpPr>
        <p:spPr>
          <a:xfrm>
            <a:off x="731520" y="3200400"/>
            <a:ext cx="10058400" cy="640080"/>
          </a:xfrm>
          <a:prstGeom prst="rect">
            <a:avLst/>
          </a:prstGeom>
          <a:noFill/>
          <a:ln/>
        </p:spPr>
        <p:txBody>
          <a:bodyPr wrap="square" rtlCol="0" anchor="ctr"/>
          <a:lstStyle/>
          <a:p>
            <a:pPr indent="0" marL="0">
              <a:buNone/>
            </a:pPr>
            <a:r>
              <a:rPr lang="en-US" sz="1200" dirty="0">
                <a:solidFill>
                  <a:srgbClr val="5B6478"/>
                </a:solidFill>
                <a:latin typeface="Arial" pitchFamily="34" charset="0"/>
                <a:ea typeface="Arial" pitchFamily="34" charset="-122"/>
                <a:cs typeface="Arial" pitchFamily="34" charset="-120"/>
              </a:rPr>
              <a:t>Sample Organization (illustrative) · Financial Services</a:t>
            </a:r>
            <a:endParaRPr lang="en-US" sz="1200" dirty="0"/>
          </a:p>
          <a:p>
            <a:pPr indent="0" marL="0">
              <a:buNone/>
            </a:pPr>
            <a:r>
              <a:rPr lang="en-US" sz="1200" dirty="0">
                <a:solidFill>
                  <a:srgbClr val="5B6478"/>
                </a:solidFill>
                <a:latin typeface="Arial" pitchFamily="34" charset="0"/>
                <a:ea typeface="Arial" pitchFamily="34" charset="-122"/>
                <a:cs typeface="Arial" pitchFamily="34" charset="-120"/>
              </a:rPr>
              <a:t>Assessed January 15, 2026 · Prepared by Sample data — not a real assessment</a:t>
            </a:r>
            <a:endParaRPr lang="en-US" sz="12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EXECUTIVE SUMMARY</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Overall maturity band is an application convention applied to the average score (1.00–1.49 Manual, 1.50–2.49 Orchestrated, 2.50–3.49 Proactive, 3.50–4.00 Adaptive). The source maturity model defines levels per dimension only; each dimension progresses independently.</a:t>
            </a:r>
            <a:endParaRPr lang="en-US" sz="1100" dirty="0"/>
          </a:p>
        </p:txBody>
      </p:sp>
      <p:sp>
        <p:nvSpPr>
          <p:cNvPr id="4" name="Shape 2"/>
          <p:cNvSpPr/>
          <p:nvPr/>
        </p:nvSpPr>
        <p:spPr>
          <a:xfrm>
            <a:off x="457200" y="1371600"/>
            <a:ext cx="3657600" cy="1371600"/>
          </a:xfrm>
          <a:prstGeom prst="rect">
            <a:avLst/>
          </a:prstGeom>
          <a:solidFill>
            <a:srgbClr val="FFFFFF"/>
          </a:solidFill>
          <a:ln w="12700">
            <a:solidFill>
              <a:srgbClr val="DCE1EA"/>
            </a:solidFill>
            <a:prstDash val="solid"/>
          </a:ln>
        </p:spPr>
      </p:sp>
      <p:sp>
        <p:nvSpPr>
          <p:cNvPr id="5" name="Shape 3"/>
          <p:cNvSpPr/>
          <p:nvPr/>
        </p:nvSpPr>
        <p:spPr>
          <a:xfrm>
            <a:off x="457200" y="1371600"/>
            <a:ext cx="3657600" cy="45720"/>
          </a:xfrm>
          <a:prstGeom prst="rect">
            <a:avLst/>
          </a:prstGeom>
          <a:solidFill>
            <a:srgbClr val="D94B33"/>
          </a:solidFill>
          <a:ln w="12700">
            <a:solidFill>
              <a:srgbClr val="D94B33"/>
            </a:solidFill>
            <a:prstDash val="solid"/>
          </a:ln>
        </p:spPr>
      </p:sp>
      <p:sp>
        <p:nvSpPr>
          <p:cNvPr id="6" name="Text 4"/>
          <p:cNvSpPr/>
          <p:nvPr/>
        </p:nvSpPr>
        <p:spPr>
          <a:xfrm>
            <a:off x="640080" y="150876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OVERALL MATURITY</a:t>
            </a:r>
            <a:endParaRPr lang="en-US" sz="900" dirty="0"/>
          </a:p>
        </p:txBody>
      </p:sp>
      <p:sp>
        <p:nvSpPr>
          <p:cNvPr id="7" name="Text 5"/>
          <p:cNvSpPr/>
          <p:nvPr/>
        </p:nvSpPr>
        <p:spPr>
          <a:xfrm>
            <a:off x="640080" y="1783080"/>
            <a:ext cx="3291840" cy="548640"/>
          </a:xfrm>
          <a:prstGeom prst="rect">
            <a:avLst/>
          </a:prstGeom>
          <a:noFill/>
          <a:ln/>
        </p:spPr>
        <p:txBody>
          <a:bodyPr wrap="square" rtlCol="0" anchor="ctr"/>
          <a:lstStyle/>
          <a:p>
            <a:pPr indent="0" marL="0">
              <a:buNone/>
            </a:pPr>
            <a:r>
              <a:rPr lang="en-US" sz="2600" b="1" dirty="0">
                <a:solidFill>
                  <a:srgbClr val="1F3A93"/>
                </a:solidFill>
                <a:latin typeface="Arial" pitchFamily="34" charset="0"/>
                <a:ea typeface="Arial" pitchFamily="34" charset="-122"/>
                <a:cs typeface="Arial" pitchFamily="34" charset="-120"/>
              </a:rPr>
              <a:t>L2 Orchestrated</a:t>
            </a:r>
            <a:endParaRPr lang="en-US" sz="2600" dirty="0"/>
          </a:p>
        </p:txBody>
      </p:sp>
      <p:sp>
        <p:nvSpPr>
          <p:cNvPr id="8" name="Text 6"/>
          <p:cNvSpPr/>
          <p:nvPr/>
        </p:nvSpPr>
        <p:spPr>
          <a:xfrm>
            <a:off x="640080" y="233172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Average 1.80 of 4</a:t>
            </a:r>
            <a:endParaRPr lang="en-US" sz="900" dirty="0"/>
          </a:p>
        </p:txBody>
      </p:sp>
      <p:sp>
        <p:nvSpPr>
          <p:cNvPr id="9" name="Shape 7"/>
          <p:cNvSpPr/>
          <p:nvPr/>
        </p:nvSpPr>
        <p:spPr>
          <a:xfrm>
            <a:off x="4251960" y="1371600"/>
            <a:ext cx="3657600" cy="1371600"/>
          </a:xfrm>
          <a:prstGeom prst="rect">
            <a:avLst/>
          </a:prstGeom>
          <a:solidFill>
            <a:srgbClr val="FFFFFF"/>
          </a:solidFill>
          <a:ln w="12700">
            <a:solidFill>
              <a:srgbClr val="DCE1EA"/>
            </a:solidFill>
            <a:prstDash val="solid"/>
          </a:ln>
        </p:spPr>
      </p:sp>
      <p:sp>
        <p:nvSpPr>
          <p:cNvPr id="10" name="Shape 8"/>
          <p:cNvSpPr/>
          <p:nvPr/>
        </p:nvSpPr>
        <p:spPr>
          <a:xfrm>
            <a:off x="4251960" y="1371600"/>
            <a:ext cx="3657600" cy="45720"/>
          </a:xfrm>
          <a:prstGeom prst="rect">
            <a:avLst/>
          </a:prstGeom>
          <a:solidFill>
            <a:srgbClr val="D94B33"/>
          </a:solidFill>
          <a:ln w="12700">
            <a:solidFill>
              <a:srgbClr val="D94B33"/>
            </a:solidFill>
            <a:prstDash val="solid"/>
          </a:ln>
        </p:spPr>
      </p:sp>
      <p:sp>
        <p:nvSpPr>
          <p:cNvPr id="11" name="Text 9"/>
          <p:cNvSpPr/>
          <p:nvPr/>
        </p:nvSpPr>
        <p:spPr>
          <a:xfrm>
            <a:off x="4434840" y="150876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PRIORITY GAPS</a:t>
            </a:r>
            <a:endParaRPr lang="en-US" sz="900" dirty="0"/>
          </a:p>
        </p:txBody>
      </p:sp>
      <p:sp>
        <p:nvSpPr>
          <p:cNvPr id="12" name="Text 10"/>
          <p:cNvSpPr/>
          <p:nvPr/>
        </p:nvSpPr>
        <p:spPr>
          <a:xfrm>
            <a:off x="4434840" y="1783080"/>
            <a:ext cx="3291840" cy="548640"/>
          </a:xfrm>
          <a:prstGeom prst="rect">
            <a:avLst/>
          </a:prstGeom>
          <a:noFill/>
          <a:ln/>
        </p:spPr>
        <p:txBody>
          <a:bodyPr wrap="square" rtlCol="0" anchor="ctr"/>
          <a:lstStyle/>
          <a:p>
            <a:pPr indent="0" marL="0">
              <a:buNone/>
            </a:pPr>
            <a:r>
              <a:rPr lang="en-US" sz="2600" b="1" dirty="0">
                <a:solidFill>
                  <a:srgbClr val="1F3A93"/>
                </a:solidFill>
                <a:latin typeface="Arial" pitchFamily="34" charset="0"/>
                <a:ea typeface="Arial" pitchFamily="34" charset="-122"/>
                <a:cs typeface="Arial" pitchFamily="34" charset="-120"/>
              </a:rPr>
              <a:t>4</a:t>
            </a:r>
            <a:endParaRPr lang="en-US" sz="2600" dirty="0"/>
          </a:p>
        </p:txBody>
      </p:sp>
      <p:sp>
        <p:nvSpPr>
          <p:cNvPr id="13" name="Text 11"/>
          <p:cNvSpPr/>
          <p:nvPr/>
        </p:nvSpPr>
        <p:spPr>
          <a:xfrm>
            <a:off x="4434840" y="233172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Dimensions at Level 1–2</a:t>
            </a:r>
            <a:endParaRPr lang="en-US" sz="900" dirty="0"/>
          </a:p>
        </p:txBody>
      </p:sp>
      <p:sp>
        <p:nvSpPr>
          <p:cNvPr id="14" name="Shape 12"/>
          <p:cNvSpPr/>
          <p:nvPr/>
        </p:nvSpPr>
        <p:spPr>
          <a:xfrm>
            <a:off x="8046720" y="1371600"/>
            <a:ext cx="3657600" cy="1371600"/>
          </a:xfrm>
          <a:prstGeom prst="rect">
            <a:avLst/>
          </a:prstGeom>
          <a:solidFill>
            <a:srgbClr val="FFFFFF"/>
          </a:solidFill>
          <a:ln w="12700">
            <a:solidFill>
              <a:srgbClr val="DCE1EA"/>
            </a:solidFill>
            <a:prstDash val="solid"/>
          </a:ln>
        </p:spPr>
      </p:sp>
      <p:sp>
        <p:nvSpPr>
          <p:cNvPr id="15" name="Shape 13"/>
          <p:cNvSpPr/>
          <p:nvPr/>
        </p:nvSpPr>
        <p:spPr>
          <a:xfrm>
            <a:off x="8046720" y="1371600"/>
            <a:ext cx="3657600" cy="45720"/>
          </a:xfrm>
          <a:prstGeom prst="rect">
            <a:avLst/>
          </a:prstGeom>
          <a:solidFill>
            <a:srgbClr val="D94B33"/>
          </a:solidFill>
          <a:ln w="12700">
            <a:solidFill>
              <a:srgbClr val="D94B33"/>
            </a:solidFill>
            <a:prstDash val="solid"/>
          </a:ln>
        </p:spPr>
      </p:sp>
      <p:sp>
        <p:nvSpPr>
          <p:cNvPr id="16" name="Text 14"/>
          <p:cNvSpPr/>
          <p:nvPr/>
        </p:nvSpPr>
        <p:spPr>
          <a:xfrm>
            <a:off x="8229600" y="150876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PLANNED ACTIONS</a:t>
            </a:r>
            <a:endParaRPr lang="en-US" sz="900" dirty="0"/>
          </a:p>
        </p:txBody>
      </p:sp>
      <p:sp>
        <p:nvSpPr>
          <p:cNvPr id="17" name="Text 15"/>
          <p:cNvSpPr/>
          <p:nvPr/>
        </p:nvSpPr>
        <p:spPr>
          <a:xfrm>
            <a:off x="8229600" y="1783080"/>
            <a:ext cx="3291840" cy="548640"/>
          </a:xfrm>
          <a:prstGeom prst="rect">
            <a:avLst/>
          </a:prstGeom>
          <a:noFill/>
          <a:ln/>
        </p:spPr>
        <p:txBody>
          <a:bodyPr wrap="square" rtlCol="0" anchor="ctr"/>
          <a:lstStyle/>
          <a:p>
            <a:pPr indent="0" marL="0">
              <a:buNone/>
            </a:pPr>
            <a:r>
              <a:rPr lang="en-US" sz="2600" b="1" dirty="0">
                <a:solidFill>
                  <a:srgbClr val="1F3A93"/>
                </a:solidFill>
                <a:latin typeface="Arial" pitchFamily="34" charset="0"/>
                <a:ea typeface="Arial" pitchFamily="34" charset="-122"/>
                <a:cs typeface="Arial" pitchFamily="34" charset="-120"/>
              </a:rPr>
              <a:t>5</a:t>
            </a:r>
            <a:endParaRPr lang="en-US" sz="2600" dirty="0"/>
          </a:p>
        </p:txBody>
      </p:sp>
      <p:sp>
        <p:nvSpPr>
          <p:cNvPr id="18" name="Text 16"/>
          <p:cNvSpPr/>
          <p:nvPr/>
        </p:nvSpPr>
        <p:spPr>
          <a:xfrm>
            <a:off x="8229600" y="233172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4 high priority</a:t>
            </a:r>
            <a:endParaRPr lang="en-US" sz="900" dirty="0"/>
          </a:p>
        </p:txBody>
      </p:sp>
      <p:sp>
        <p:nvSpPr>
          <p:cNvPr id="19" name="Text 17"/>
          <p:cNvSpPr/>
          <p:nvPr/>
        </p:nvSpPr>
        <p:spPr>
          <a:xfrm>
            <a:off x="457200" y="3017520"/>
            <a:ext cx="5486400" cy="365760"/>
          </a:xfrm>
          <a:prstGeom prst="rect">
            <a:avLst/>
          </a:prstGeom>
          <a:noFill/>
          <a:ln/>
        </p:spPr>
        <p:txBody>
          <a:bodyPr wrap="square" rtlCol="0" anchor="ctr"/>
          <a:lstStyle/>
          <a:p>
            <a:pPr indent="0" marL="0">
              <a:buNone/>
            </a:pPr>
            <a:r>
              <a:rPr lang="en-US" sz="1400" b="1" dirty="0">
                <a:solidFill>
                  <a:srgbClr val="1F3A93"/>
                </a:solidFill>
                <a:latin typeface="Arial" pitchFamily="34" charset="0"/>
                <a:ea typeface="Arial" pitchFamily="34" charset="-122"/>
                <a:cs typeface="Arial" pitchFamily="34" charset="-120"/>
              </a:rPr>
              <a:t>Top priorities</a:t>
            </a:r>
            <a:endParaRPr lang="en-US" sz="1400" dirty="0"/>
          </a:p>
        </p:txBody>
      </p:sp>
      <p:sp>
        <p:nvSpPr>
          <p:cNvPr id="20" name="Text 18"/>
          <p:cNvSpPr/>
          <p:nvPr/>
        </p:nvSpPr>
        <p:spPr>
          <a:xfrm>
            <a:off x="457200" y="3383280"/>
            <a:ext cx="6949440" cy="2651760"/>
          </a:xfrm>
          <a:prstGeom prst="rect">
            <a:avLst/>
          </a:prstGeom>
          <a:noFill/>
          <a:ln/>
        </p:spPr>
        <p:txBody>
          <a:bodyPr wrap="square" rtlCol="0" anchor="t"/>
          <a:lstStyle/>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Cross-Functional Coordination (L1) — Write playbooks that assign repeatable actions to security, IT, legal, privacy, communications, and executives.</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Documentation &amp; Continuous Improvement (L1) — Centralize incident records so facts, evidence, actions, and decisions are captured in one place.</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Incident Execution &amp; Accountability (L2) — Introduce context-based rules so ownership and escalation adjust automatically with incident type, data involved, and impact.</a:t>
            </a:r>
            <a:endParaRPr lang="en-US" sz="1100" dirty="0"/>
          </a:p>
        </p:txBody>
      </p:sp>
      <p:sp>
        <p:nvSpPr>
          <p:cNvPr id="21" name="Text 19"/>
          <p:cNvSpPr/>
          <p:nvPr/>
        </p:nvSpPr>
        <p:spPr>
          <a:xfrm>
            <a:off x="7772400" y="3017520"/>
            <a:ext cx="3931920" cy="365760"/>
          </a:xfrm>
          <a:prstGeom prst="rect">
            <a:avLst/>
          </a:prstGeom>
          <a:noFill/>
          <a:ln/>
        </p:spPr>
        <p:txBody>
          <a:bodyPr wrap="square" rtlCol="0" anchor="ctr"/>
          <a:lstStyle/>
          <a:p>
            <a:pPr indent="0" marL="0">
              <a:buNone/>
            </a:pPr>
            <a:r>
              <a:rPr lang="en-US" sz="1400" b="1" dirty="0">
                <a:solidFill>
                  <a:srgbClr val="1F3A93"/>
                </a:solidFill>
                <a:latin typeface="Arial" pitchFamily="34" charset="0"/>
                <a:ea typeface="Arial" pitchFamily="34" charset="-122"/>
                <a:cs typeface="Arial" pitchFamily="34" charset="-120"/>
              </a:rPr>
              <a:t>Executive asks</a:t>
            </a:r>
            <a:endParaRPr lang="en-US" sz="1400" dirty="0"/>
          </a:p>
        </p:txBody>
      </p:sp>
      <p:sp>
        <p:nvSpPr>
          <p:cNvPr id="22" name="Text 20"/>
          <p:cNvSpPr/>
          <p:nvPr/>
        </p:nvSpPr>
        <p:spPr>
          <a:xfrm>
            <a:off x="7772400" y="3383280"/>
            <a:ext cx="3931920" cy="2651760"/>
          </a:xfrm>
          <a:prstGeom prst="rect">
            <a:avLst/>
          </a:prstGeom>
          <a:noFill/>
          <a:ln/>
        </p:spPr>
        <p:txBody>
          <a:bodyPr wrap="square" rtlCol="0" anchor="t"/>
          <a:lstStyle/>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Require each function to name primary and backup responders.</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Designate the authoritative incident system of record.</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Agree escalation SLAs and the leadership audience for each severity.</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Approve notification templates and the sign-off chain for disclosures.</a:t>
            </a:r>
            <a:endParaRPr lang="en-US" sz="11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MATURITY BY DIMENSION</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Filled = current level · outlined = target level</a:t>
            </a:r>
            <a:endParaRPr lang="en-US" sz="1100" dirty="0"/>
          </a:p>
        </p:txBody>
      </p:sp>
      <p:sp>
        <p:nvSpPr>
          <p:cNvPr id="4" name="Text 2"/>
          <p:cNvSpPr/>
          <p:nvPr/>
        </p:nvSpPr>
        <p:spPr>
          <a:xfrm>
            <a:off x="457200" y="137160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Incident Execution &amp; Accountability</a:t>
            </a:r>
            <a:endParaRPr lang="en-US" sz="1200" dirty="0"/>
          </a:p>
        </p:txBody>
      </p:sp>
      <p:sp>
        <p:nvSpPr>
          <p:cNvPr id="5" name="Shape 3"/>
          <p:cNvSpPr/>
          <p:nvPr/>
        </p:nvSpPr>
        <p:spPr>
          <a:xfrm>
            <a:off x="4206240" y="1463040"/>
            <a:ext cx="1508760" cy="274320"/>
          </a:xfrm>
          <a:prstGeom prst="rect">
            <a:avLst/>
          </a:prstGeom>
          <a:solidFill>
            <a:srgbClr val="8EA0C8"/>
          </a:solidFill>
          <a:ln w="12700">
            <a:solidFill>
              <a:srgbClr val="1F3A93"/>
            </a:solidFill>
            <a:prstDash val="solid"/>
          </a:ln>
        </p:spPr>
      </p:sp>
      <p:sp>
        <p:nvSpPr>
          <p:cNvPr id="6" name="Text 4"/>
          <p:cNvSpPr/>
          <p:nvPr/>
        </p:nvSpPr>
        <p:spPr>
          <a:xfrm>
            <a:off x="42062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1 · Manual</a:t>
            </a:r>
            <a:endParaRPr lang="en-US" sz="800" dirty="0"/>
          </a:p>
        </p:txBody>
      </p:sp>
      <p:sp>
        <p:nvSpPr>
          <p:cNvPr id="7" name="Shape 5"/>
          <p:cNvSpPr/>
          <p:nvPr/>
        </p:nvSpPr>
        <p:spPr>
          <a:xfrm>
            <a:off x="5806440" y="1463040"/>
            <a:ext cx="1508760" cy="274320"/>
          </a:xfrm>
          <a:prstGeom prst="rect">
            <a:avLst/>
          </a:prstGeom>
          <a:solidFill>
            <a:srgbClr val="8EA0C8"/>
          </a:solidFill>
          <a:ln w="12700">
            <a:solidFill>
              <a:srgbClr val="1F3A93"/>
            </a:solidFill>
            <a:prstDash val="solid"/>
          </a:ln>
        </p:spPr>
      </p:sp>
      <p:sp>
        <p:nvSpPr>
          <p:cNvPr id="8" name="Text 6"/>
          <p:cNvSpPr/>
          <p:nvPr/>
        </p:nvSpPr>
        <p:spPr>
          <a:xfrm>
            <a:off x="58064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2 · Orchestrated</a:t>
            </a:r>
            <a:endParaRPr lang="en-US" sz="800" dirty="0"/>
          </a:p>
        </p:txBody>
      </p:sp>
      <p:sp>
        <p:nvSpPr>
          <p:cNvPr id="9" name="Shape 7"/>
          <p:cNvSpPr/>
          <p:nvPr/>
        </p:nvSpPr>
        <p:spPr>
          <a:xfrm>
            <a:off x="7406640" y="1463040"/>
            <a:ext cx="1508760" cy="274320"/>
          </a:xfrm>
          <a:prstGeom prst="rect">
            <a:avLst/>
          </a:prstGeom>
          <a:solidFill>
            <a:srgbClr val="EEF1F6"/>
          </a:solidFill>
          <a:ln w="12700">
            <a:solidFill>
              <a:srgbClr val="D94B33"/>
            </a:solidFill>
            <a:prstDash val="dash"/>
          </a:ln>
        </p:spPr>
      </p:sp>
      <p:sp>
        <p:nvSpPr>
          <p:cNvPr id="10" name="Text 8"/>
          <p:cNvSpPr/>
          <p:nvPr/>
        </p:nvSpPr>
        <p:spPr>
          <a:xfrm>
            <a:off x="74066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3 · Proactive</a:t>
            </a:r>
            <a:endParaRPr lang="en-US" sz="800" dirty="0"/>
          </a:p>
        </p:txBody>
      </p:sp>
      <p:sp>
        <p:nvSpPr>
          <p:cNvPr id="11" name="Shape 9"/>
          <p:cNvSpPr/>
          <p:nvPr/>
        </p:nvSpPr>
        <p:spPr>
          <a:xfrm>
            <a:off x="9006840" y="1463040"/>
            <a:ext cx="1508760" cy="274320"/>
          </a:xfrm>
          <a:prstGeom prst="rect">
            <a:avLst/>
          </a:prstGeom>
          <a:solidFill>
            <a:srgbClr val="EEF1F6"/>
          </a:solidFill>
          <a:ln w="12700">
            <a:solidFill>
              <a:srgbClr val="EEF1F6"/>
            </a:solidFill>
            <a:prstDash val="solid"/>
          </a:ln>
        </p:spPr>
      </p:sp>
      <p:sp>
        <p:nvSpPr>
          <p:cNvPr id="12" name="Text 10"/>
          <p:cNvSpPr/>
          <p:nvPr/>
        </p:nvSpPr>
        <p:spPr>
          <a:xfrm>
            <a:off x="90068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4 · Adaptive</a:t>
            </a:r>
            <a:endParaRPr lang="en-US" sz="800" dirty="0"/>
          </a:p>
        </p:txBody>
      </p:sp>
      <p:sp>
        <p:nvSpPr>
          <p:cNvPr id="13" name="Text 11"/>
          <p:cNvSpPr/>
          <p:nvPr/>
        </p:nvSpPr>
        <p:spPr>
          <a:xfrm>
            <a:off x="10698480" y="137160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2 → 3</a:t>
            </a:r>
            <a:endParaRPr lang="en-US" sz="1400" dirty="0"/>
          </a:p>
        </p:txBody>
      </p:sp>
      <p:sp>
        <p:nvSpPr>
          <p:cNvPr id="14" name="Text 12"/>
          <p:cNvSpPr/>
          <p:nvPr/>
        </p:nvSpPr>
        <p:spPr>
          <a:xfrm>
            <a:off x="457200" y="214884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Cross-Functional Coordination</a:t>
            </a:r>
            <a:endParaRPr lang="en-US" sz="1200" dirty="0"/>
          </a:p>
        </p:txBody>
      </p:sp>
      <p:sp>
        <p:nvSpPr>
          <p:cNvPr id="15" name="Shape 13"/>
          <p:cNvSpPr/>
          <p:nvPr/>
        </p:nvSpPr>
        <p:spPr>
          <a:xfrm>
            <a:off x="4206240" y="2240280"/>
            <a:ext cx="1508760" cy="274320"/>
          </a:xfrm>
          <a:prstGeom prst="rect">
            <a:avLst/>
          </a:prstGeom>
          <a:solidFill>
            <a:srgbClr val="8EA0C8"/>
          </a:solidFill>
          <a:ln w="12700">
            <a:solidFill>
              <a:srgbClr val="1F3A93"/>
            </a:solidFill>
            <a:prstDash val="solid"/>
          </a:ln>
        </p:spPr>
      </p:sp>
      <p:sp>
        <p:nvSpPr>
          <p:cNvPr id="16" name="Shape 14"/>
          <p:cNvSpPr/>
          <p:nvPr/>
        </p:nvSpPr>
        <p:spPr>
          <a:xfrm>
            <a:off x="5806440" y="2240280"/>
            <a:ext cx="1508760" cy="274320"/>
          </a:xfrm>
          <a:prstGeom prst="rect">
            <a:avLst/>
          </a:prstGeom>
          <a:solidFill>
            <a:srgbClr val="EEF1F6"/>
          </a:solidFill>
          <a:ln w="12700">
            <a:solidFill>
              <a:srgbClr val="D94B33"/>
            </a:solidFill>
            <a:prstDash val="dash"/>
          </a:ln>
        </p:spPr>
      </p:sp>
      <p:sp>
        <p:nvSpPr>
          <p:cNvPr id="17" name="Shape 15"/>
          <p:cNvSpPr/>
          <p:nvPr/>
        </p:nvSpPr>
        <p:spPr>
          <a:xfrm>
            <a:off x="7406640" y="2240280"/>
            <a:ext cx="1508760" cy="274320"/>
          </a:xfrm>
          <a:prstGeom prst="rect">
            <a:avLst/>
          </a:prstGeom>
          <a:solidFill>
            <a:srgbClr val="EEF1F6"/>
          </a:solidFill>
          <a:ln w="12700">
            <a:solidFill>
              <a:srgbClr val="EEF1F6"/>
            </a:solidFill>
            <a:prstDash val="solid"/>
          </a:ln>
        </p:spPr>
      </p:sp>
      <p:sp>
        <p:nvSpPr>
          <p:cNvPr id="18" name="Shape 16"/>
          <p:cNvSpPr/>
          <p:nvPr/>
        </p:nvSpPr>
        <p:spPr>
          <a:xfrm>
            <a:off x="9006840" y="2240280"/>
            <a:ext cx="1508760" cy="274320"/>
          </a:xfrm>
          <a:prstGeom prst="rect">
            <a:avLst/>
          </a:prstGeom>
          <a:solidFill>
            <a:srgbClr val="EEF1F6"/>
          </a:solidFill>
          <a:ln w="12700">
            <a:solidFill>
              <a:srgbClr val="EEF1F6"/>
            </a:solidFill>
            <a:prstDash val="solid"/>
          </a:ln>
        </p:spPr>
      </p:sp>
      <p:sp>
        <p:nvSpPr>
          <p:cNvPr id="19" name="Text 17"/>
          <p:cNvSpPr/>
          <p:nvPr/>
        </p:nvSpPr>
        <p:spPr>
          <a:xfrm>
            <a:off x="10698480" y="214884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1 → 2</a:t>
            </a:r>
            <a:endParaRPr lang="en-US" sz="1400" dirty="0"/>
          </a:p>
        </p:txBody>
      </p:sp>
      <p:sp>
        <p:nvSpPr>
          <p:cNvPr id="20" name="Text 18"/>
          <p:cNvSpPr/>
          <p:nvPr/>
        </p:nvSpPr>
        <p:spPr>
          <a:xfrm>
            <a:off x="457200" y="292608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Regulatory &amp; Legal Readiness</a:t>
            </a:r>
            <a:endParaRPr lang="en-US" sz="1200" dirty="0"/>
          </a:p>
        </p:txBody>
      </p:sp>
      <p:sp>
        <p:nvSpPr>
          <p:cNvPr id="21" name="Shape 19"/>
          <p:cNvSpPr/>
          <p:nvPr/>
        </p:nvSpPr>
        <p:spPr>
          <a:xfrm>
            <a:off x="4206240" y="3017520"/>
            <a:ext cx="1508760" cy="274320"/>
          </a:xfrm>
          <a:prstGeom prst="rect">
            <a:avLst/>
          </a:prstGeom>
          <a:solidFill>
            <a:srgbClr val="8EA0C8"/>
          </a:solidFill>
          <a:ln w="12700">
            <a:solidFill>
              <a:srgbClr val="1F3A93"/>
            </a:solidFill>
            <a:prstDash val="solid"/>
          </a:ln>
        </p:spPr>
      </p:sp>
      <p:sp>
        <p:nvSpPr>
          <p:cNvPr id="22" name="Shape 20"/>
          <p:cNvSpPr/>
          <p:nvPr/>
        </p:nvSpPr>
        <p:spPr>
          <a:xfrm>
            <a:off x="5806440" y="3017520"/>
            <a:ext cx="1508760" cy="274320"/>
          </a:xfrm>
          <a:prstGeom prst="rect">
            <a:avLst/>
          </a:prstGeom>
          <a:solidFill>
            <a:srgbClr val="8EA0C8"/>
          </a:solidFill>
          <a:ln w="12700">
            <a:solidFill>
              <a:srgbClr val="1F3A93"/>
            </a:solidFill>
            <a:prstDash val="solid"/>
          </a:ln>
        </p:spPr>
      </p:sp>
      <p:sp>
        <p:nvSpPr>
          <p:cNvPr id="23" name="Shape 21"/>
          <p:cNvSpPr/>
          <p:nvPr/>
        </p:nvSpPr>
        <p:spPr>
          <a:xfrm>
            <a:off x="7406640" y="3017520"/>
            <a:ext cx="1508760" cy="274320"/>
          </a:xfrm>
          <a:prstGeom prst="rect">
            <a:avLst/>
          </a:prstGeom>
          <a:solidFill>
            <a:srgbClr val="EEF1F6"/>
          </a:solidFill>
          <a:ln w="12700">
            <a:solidFill>
              <a:srgbClr val="D94B33"/>
            </a:solidFill>
            <a:prstDash val="dash"/>
          </a:ln>
        </p:spPr>
      </p:sp>
      <p:sp>
        <p:nvSpPr>
          <p:cNvPr id="24" name="Shape 22"/>
          <p:cNvSpPr/>
          <p:nvPr/>
        </p:nvSpPr>
        <p:spPr>
          <a:xfrm>
            <a:off x="9006840" y="3017520"/>
            <a:ext cx="1508760" cy="274320"/>
          </a:xfrm>
          <a:prstGeom prst="rect">
            <a:avLst/>
          </a:prstGeom>
          <a:solidFill>
            <a:srgbClr val="EEF1F6"/>
          </a:solidFill>
          <a:ln w="12700">
            <a:solidFill>
              <a:srgbClr val="EEF1F6"/>
            </a:solidFill>
            <a:prstDash val="solid"/>
          </a:ln>
        </p:spPr>
      </p:sp>
      <p:sp>
        <p:nvSpPr>
          <p:cNvPr id="25" name="Text 23"/>
          <p:cNvSpPr/>
          <p:nvPr/>
        </p:nvSpPr>
        <p:spPr>
          <a:xfrm>
            <a:off x="10698480" y="292608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2 → 3</a:t>
            </a:r>
            <a:endParaRPr lang="en-US" sz="1400" dirty="0"/>
          </a:p>
        </p:txBody>
      </p:sp>
      <p:sp>
        <p:nvSpPr>
          <p:cNvPr id="26" name="Text 24"/>
          <p:cNvSpPr/>
          <p:nvPr/>
        </p:nvSpPr>
        <p:spPr>
          <a:xfrm>
            <a:off x="457200" y="370332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Documentation &amp; Continuous Improvement</a:t>
            </a:r>
            <a:endParaRPr lang="en-US" sz="1200" dirty="0"/>
          </a:p>
        </p:txBody>
      </p:sp>
      <p:sp>
        <p:nvSpPr>
          <p:cNvPr id="27" name="Shape 25"/>
          <p:cNvSpPr/>
          <p:nvPr/>
        </p:nvSpPr>
        <p:spPr>
          <a:xfrm>
            <a:off x="4206240" y="3794760"/>
            <a:ext cx="1508760" cy="274320"/>
          </a:xfrm>
          <a:prstGeom prst="rect">
            <a:avLst/>
          </a:prstGeom>
          <a:solidFill>
            <a:srgbClr val="8EA0C8"/>
          </a:solidFill>
          <a:ln w="12700">
            <a:solidFill>
              <a:srgbClr val="1F3A93"/>
            </a:solidFill>
            <a:prstDash val="solid"/>
          </a:ln>
        </p:spPr>
      </p:sp>
      <p:sp>
        <p:nvSpPr>
          <p:cNvPr id="28" name="Shape 26"/>
          <p:cNvSpPr/>
          <p:nvPr/>
        </p:nvSpPr>
        <p:spPr>
          <a:xfrm>
            <a:off x="5806440" y="3794760"/>
            <a:ext cx="1508760" cy="274320"/>
          </a:xfrm>
          <a:prstGeom prst="rect">
            <a:avLst/>
          </a:prstGeom>
          <a:solidFill>
            <a:srgbClr val="EEF1F6"/>
          </a:solidFill>
          <a:ln w="12700">
            <a:solidFill>
              <a:srgbClr val="D94B33"/>
            </a:solidFill>
            <a:prstDash val="dash"/>
          </a:ln>
        </p:spPr>
      </p:sp>
      <p:sp>
        <p:nvSpPr>
          <p:cNvPr id="29" name="Shape 27"/>
          <p:cNvSpPr/>
          <p:nvPr/>
        </p:nvSpPr>
        <p:spPr>
          <a:xfrm>
            <a:off x="7406640" y="3794760"/>
            <a:ext cx="1508760" cy="274320"/>
          </a:xfrm>
          <a:prstGeom prst="rect">
            <a:avLst/>
          </a:prstGeom>
          <a:solidFill>
            <a:srgbClr val="EEF1F6"/>
          </a:solidFill>
          <a:ln w="12700">
            <a:solidFill>
              <a:srgbClr val="EEF1F6"/>
            </a:solidFill>
            <a:prstDash val="solid"/>
          </a:ln>
        </p:spPr>
      </p:sp>
      <p:sp>
        <p:nvSpPr>
          <p:cNvPr id="30" name="Shape 28"/>
          <p:cNvSpPr/>
          <p:nvPr/>
        </p:nvSpPr>
        <p:spPr>
          <a:xfrm>
            <a:off x="9006840" y="3794760"/>
            <a:ext cx="1508760" cy="274320"/>
          </a:xfrm>
          <a:prstGeom prst="rect">
            <a:avLst/>
          </a:prstGeom>
          <a:solidFill>
            <a:srgbClr val="EEF1F6"/>
          </a:solidFill>
          <a:ln w="12700">
            <a:solidFill>
              <a:srgbClr val="EEF1F6"/>
            </a:solidFill>
            <a:prstDash val="solid"/>
          </a:ln>
        </p:spPr>
      </p:sp>
      <p:sp>
        <p:nvSpPr>
          <p:cNvPr id="31" name="Text 29"/>
          <p:cNvSpPr/>
          <p:nvPr/>
        </p:nvSpPr>
        <p:spPr>
          <a:xfrm>
            <a:off x="10698480" y="370332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1 → 2</a:t>
            </a:r>
            <a:endParaRPr lang="en-US" sz="1400" dirty="0"/>
          </a:p>
        </p:txBody>
      </p:sp>
      <p:sp>
        <p:nvSpPr>
          <p:cNvPr id="32" name="Text 30"/>
          <p:cNvSpPr/>
          <p:nvPr/>
        </p:nvSpPr>
        <p:spPr>
          <a:xfrm>
            <a:off x="457200" y="448056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Training &amp; Operational Readiness</a:t>
            </a:r>
            <a:endParaRPr lang="en-US" sz="1200" dirty="0"/>
          </a:p>
        </p:txBody>
      </p:sp>
      <p:sp>
        <p:nvSpPr>
          <p:cNvPr id="33" name="Shape 31"/>
          <p:cNvSpPr/>
          <p:nvPr/>
        </p:nvSpPr>
        <p:spPr>
          <a:xfrm>
            <a:off x="4206240" y="4572000"/>
            <a:ext cx="1508760" cy="274320"/>
          </a:xfrm>
          <a:prstGeom prst="rect">
            <a:avLst/>
          </a:prstGeom>
          <a:solidFill>
            <a:srgbClr val="1F3A93"/>
          </a:solidFill>
          <a:ln w="12700">
            <a:solidFill>
              <a:srgbClr val="1F3A93"/>
            </a:solidFill>
            <a:prstDash val="solid"/>
          </a:ln>
        </p:spPr>
      </p:sp>
      <p:sp>
        <p:nvSpPr>
          <p:cNvPr id="34" name="Shape 32"/>
          <p:cNvSpPr/>
          <p:nvPr/>
        </p:nvSpPr>
        <p:spPr>
          <a:xfrm>
            <a:off x="5806440" y="4572000"/>
            <a:ext cx="1508760" cy="274320"/>
          </a:xfrm>
          <a:prstGeom prst="rect">
            <a:avLst/>
          </a:prstGeom>
          <a:solidFill>
            <a:srgbClr val="1F3A93"/>
          </a:solidFill>
          <a:ln w="12700">
            <a:solidFill>
              <a:srgbClr val="1F3A93"/>
            </a:solidFill>
            <a:prstDash val="solid"/>
          </a:ln>
        </p:spPr>
      </p:sp>
      <p:sp>
        <p:nvSpPr>
          <p:cNvPr id="35" name="Shape 33"/>
          <p:cNvSpPr/>
          <p:nvPr/>
        </p:nvSpPr>
        <p:spPr>
          <a:xfrm>
            <a:off x="7406640" y="4572000"/>
            <a:ext cx="1508760" cy="274320"/>
          </a:xfrm>
          <a:prstGeom prst="rect">
            <a:avLst/>
          </a:prstGeom>
          <a:solidFill>
            <a:srgbClr val="1F3A93"/>
          </a:solidFill>
          <a:ln w="12700">
            <a:solidFill>
              <a:srgbClr val="1F3A93"/>
            </a:solidFill>
            <a:prstDash val="solid"/>
          </a:ln>
        </p:spPr>
      </p:sp>
      <p:sp>
        <p:nvSpPr>
          <p:cNvPr id="36" name="Shape 34"/>
          <p:cNvSpPr/>
          <p:nvPr/>
        </p:nvSpPr>
        <p:spPr>
          <a:xfrm>
            <a:off x="9006840" y="4572000"/>
            <a:ext cx="1508760" cy="274320"/>
          </a:xfrm>
          <a:prstGeom prst="rect">
            <a:avLst/>
          </a:prstGeom>
          <a:solidFill>
            <a:srgbClr val="EEF1F6"/>
          </a:solidFill>
          <a:ln w="12700">
            <a:solidFill>
              <a:srgbClr val="D94B33"/>
            </a:solidFill>
            <a:prstDash val="dash"/>
          </a:ln>
        </p:spPr>
      </p:sp>
      <p:sp>
        <p:nvSpPr>
          <p:cNvPr id="37" name="Text 35"/>
          <p:cNvSpPr/>
          <p:nvPr/>
        </p:nvSpPr>
        <p:spPr>
          <a:xfrm>
            <a:off x="10698480" y="448056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3 → 4</a:t>
            </a:r>
            <a:endParaRPr lang="en-US" sz="14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FINDINGS — WEAKEST FIRST</a:t>
            </a:r>
            <a:endParaRPr lang="en-US" sz="2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11247120" cy="914400"/>
        </p:xfrm>
        <a:graphic>
          <a:graphicData uri="http://schemas.openxmlformats.org/drawingml/2006/table">
            <a:tbl>
              <a:tblPr/>
              <a:tblGrid>
                <a:gridCol w="2377440"/>
                <a:gridCol w="1280160"/>
                <a:gridCol w="3749040"/>
                <a:gridCol w="384048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Level</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Risk</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Next </a:t>
                      </a:r>
                      <a:pPr indent="0" marL="0">
                        <a:buNone/>
                      </a:pPr>
                      <a:r>
                        <a:rPr lang="en-US" sz="1000" b="1" dirty="0">
                          <a:solidFill>
                            <a:srgbClr val="FFFFFF"/>
                          </a:solidFill>
                          <a:latin typeface="Arial" pitchFamily="34" charset="0"/>
                          <a:ea typeface="Arial" pitchFamily="34" charset="-122"/>
                          <a:cs typeface="Arial" pitchFamily="34" charset="-120"/>
                        </a:rPr>
                        <a:t>step</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Cross-Functional </a:t>
                      </a:r>
                      <a:pPr indent="0" marL="0">
                        <a:buNone/>
                      </a:pPr>
                      <a:r>
                        <a:rPr lang="en-US" sz="900" b="1" dirty="0">
                          <a:solidFill>
                            <a:srgbClr val="1F3A93"/>
                          </a:solidFill>
                          <a:latin typeface="Arial" pitchFamily="34" charset="0"/>
                          <a:ea typeface="Arial" pitchFamily="34" charset="-122"/>
                          <a:cs typeface="Arial" pitchFamily="34" charset="-120"/>
                        </a:rPr>
                        <a:t>Coordination</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L1 </a:t>
                      </a:r>
                      <a:pPr indent="0" marL="0">
                        <a:buNone/>
                      </a:pPr>
                      <a:r>
                        <a:rPr lang="en-US" sz="900" dirty="0">
                          <a:solidFill>
                            <a:srgbClr val="D94B33"/>
                          </a:solidFill>
                          <a:latin typeface="Arial" pitchFamily="34" charset="0"/>
                          <a:ea typeface="Arial" pitchFamily="34" charset="-122"/>
                          <a:cs typeface="Arial" pitchFamily="34" charset="-120"/>
                        </a:rPr>
                        <a:t>Manual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Coordinating </a:t>
                      </a:r>
                      <a:pPr indent="0" marL="0">
                        <a:buNone/>
                      </a:pPr>
                      <a:r>
                        <a:rPr lang="en-US" sz="900" dirty="0">
                          <a:solidFill>
                            <a:srgbClr val="1A2233"/>
                          </a:solidFill>
                          <a:latin typeface="Arial" pitchFamily="34" charset="0"/>
                          <a:ea typeface="Arial" pitchFamily="34" charset="-122"/>
                          <a:cs typeface="Arial" pitchFamily="34" charset="-120"/>
                        </a:rPr>
                        <a:t>through </a:t>
                      </a:r>
                      <a:pPr indent="0" marL="0">
                        <a:buNone/>
                      </a:pPr>
                      <a:r>
                        <a:rPr lang="en-US" sz="900" dirty="0">
                          <a:solidFill>
                            <a:srgbClr val="1A2233"/>
                          </a:solidFill>
                          <a:latin typeface="Arial" pitchFamily="34" charset="0"/>
                          <a:ea typeface="Arial" pitchFamily="34" charset="-122"/>
                          <a:cs typeface="Arial" pitchFamily="34" charset="-120"/>
                        </a:rPr>
                        <a:t>meetings, </a:t>
                      </a:r>
                      <a:pPr indent="0" marL="0">
                        <a:buNone/>
                      </a:pPr>
                      <a:r>
                        <a:rPr lang="en-US" sz="900" dirty="0">
                          <a:solidFill>
                            <a:srgbClr val="1A2233"/>
                          </a:solidFill>
                          <a:latin typeface="Arial" pitchFamily="34" charset="0"/>
                          <a:ea typeface="Arial" pitchFamily="34" charset="-122"/>
                          <a:cs typeface="Arial" pitchFamily="34" charset="-120"/>
                        </a:rPr>
                        <a:t>email,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disconnected </a:t>
                      </a:r>
                      <a:pPr indent="0" marL="0">
                        <a:buNone/>
                      </a:pPr>
                      <a:r>
                        <a:rPr lang="en-US" sz="900" dirty="0">
                          <a:solidFill>
                            <a:srgbClr val="1A2233"/>
                          </a:solidFill>
                          <a:latin typeface="Arial" pitchFamily="34" charset="0"/>
                          <a:ea typeface="Arial" pitchFamily="34" charset="-122"/>
                          <a:cs typeface="Arial" pitchFamily="34" charset="-120"/>
                        </a:rPr>
                        <a:t>channels </a:t>
                      </a:r>
                      <a:pPr indent="0" marL="0">
                        <a:buNone/>
                      </a:pPr>
                      <a:r>
                        <a:rPr lang="en-US" sz="900" dirty="0">
                          <a:solidFill>
                            <a:srgbClr val="1A2233"/>
                          </a:solidFill>
                          <a:latin typeface="Arial" pitchFamily="34" charset="0"/>
                          <a:ea typeface="Arial" pitchFamily="34" charset="-122"/>
                          <a:cs typeface="Arial" pitchFamily="34" charset="-120"/>
                        </a:rPr>
                        <a:t>slows </a:t>
                      </a:r>
                      <a:pPr indent="0" marL="0">
                        <a:buNone/>
                      </a:pPr>
                      <a:r>
                        <a:rPr lang="en-US" sz="900" dirty="0">
                          <a:solidFill>
                            <a:srgbClr val="1A2233"/>
                          </a:solidFill>
                          <a:latin typeface="Arial" pitchFamily="34" charset="0"/>
                          <a:ea typeface="Arial" pitchFamily="34" charset="-122"/>
                          <a:cs typeface="Arial" pitchFamily="34" charset="-120"/>
                        </a:rPr>
                        <a:t>approvals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leaves </a:t>
                      </a:r>
                      <a:pPr indent="0" marL="0">
                        <a:buNone/>
                      </a:pPr>
                      <a:r>
                        <a:rPr lang="en-US" sz="900" dirty="0">
                          <a:solidFill>
                            <a:srgbClr val="1A2233"/>
                          </a:solidFill>
                          <a:latin typeface="Arial" pitchFamily="34" charset="0"/>
                          <a:ea typeface="Arial" pitchFamily="34" charset="-122"/>
                          <a:cs typeface="Arial" pitchFamily="34" charset="-120"/>
                        </a:rPr>
                        <a:t>functions </a:t>
                      </a:r>
                      <a:pPr indent="0" marL="0">
                        <a:buNone/>
                      </a:pPr>
                      <a:r>
                        <a:rPr lang="en-US" sz="900" dirty="0">
                          <a:solidFill>
                            <a:srgbClr val="1A2233"/>
                          </a:solidFill>
                          <a:latin typeface="Arial" pitchFamily="34" charset="0"/>
                          <a:ea typeface="Arial" pitchFamily="34" charset="-122"/>
                          <a:cs typeface="Arial" pitchFamily="34" charset="-120"/>
                        </a:rPr>
                        <a:t>unsure </a:t>
                      </a:r>
                      <a:pPr indent="0" marL="0">
                        <a:buNone/>
                      </a:pPr>
                      <a:r>
                        <a:rPr lang="en-US" sz="900" dirty="0">
                          <a:solidFill>
                            <a:srgbClr val="1A2233"/>
                          </a:solidFill>
                          <a:latin typeface="Arial" pitchFamily="34" charset="0"/>
                          <a:ea typeface="Arial" pitchFamily="34" charset="-122"/>
                          <a:cs typeface="Arial" pitchFamily="34" charset="-120"/>
                        </a:rPr>
                        <a:t>what </a:t>
                      </a:r>
                      <a:pPr indent="0" marL="0">
                        <a:buNone/>
                      </a:pPr>
                      <a:r>
                        <a:rPr lang="en-US" sz="900" dirty="0">
                          <a:solidFill>
                            <a:srgbClr val="1A2233"/>
                          </a:solidFill>
                          <a:latin typeface="Arial" pitchFamily="34" charset="0"/>
                          <a:ea typeface="Arial" pitchFamily="34" charset="-122"/>
                          <a:cs typeface="Arial" pitchFamily="34" charset="-120"/>
                        </a:rPr>
                        <a:t>is </a:t>
                      </a:r>
                      <a:pPr indent="0" marL="0">
                        <a:buNone/>
                      </a:pPr>
                      <a:r>
                        <a:rPr lang="en-US" sz="900" dirty="0">
                          <a:solidFill>
                            <a:srgbClr val="1A2233"/>
                          </a:solidFill>
                          <a:latin typeface="Arial" pitchFamily="34" charset="0"/>
                          <a:ea typeface="Arial" pitchFamily="34" charset="-122"/>
                          <a:cs typeface="Arial" pitchFamily="34" charset="-120"/>
                        </a:rPr>
                        <a:t>expected </a:t>
                      </a:r>
                      <a:pPr indent="0" marL="0">
                        <a:buNone/>
                      </a:pPr>
                      <a:r>
                        <a:rPr lang="en-US" sz="900" dirty="0">
                          <a:solidFill>
                            <a:srgbClr val="1A2233"/>
                          </a:solidFill>
                          <a:latin typeface="Arial" pitchFamily="34" charset="0"/>
                          <a:ea typeface="Arial" pitchFamily="34" charset="-122"/>
                          <a:cs typeface="Arial" pitchFamily="34" charset="-120"/>
                        </a:rPr>
                        <a:t>of </a:t>
                      </a:r>
                      <a:pPr indent="0" marL="0">
                        <a:buNone/>
                      </a:pPr>
                      <a:r>
                        <a:rPr lang="en-US" sz="900" dirty="0">
                          <a:solidFill>
                            <a:srgbClr val="1A2233"/>
                          </a:solidFill>
                          <a:latin typeface="Arial" pitchFamily="34" charset="0"/>
                          <a:ea typeface="Arial" pitchFamily="34" charset="-122"/>
                          <a:cs typeface="Arial" pitchFamily="34" charset="-120"/>
                        </a:rPr>
                        <a:t>them.</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Write </a:t>
                      </a:r>
                      <a:pPr indent="0" marL="0">
                        <a:buNone/>
                      </a:pPr>
                      <a:r>
                        <a:rPr lang="en-US" sz="900" dirty="0">
                          <a:solidFill>
                            <a:srgbClr val="1A2233"/>
                          </a:solidFill>
                          <a:latin typeface="Arial" pitchFamily="34" charset="0"/>
                          <a:ea typeface="Arial" pitchFamily="34" charset="-122"/>
                          <a:cs typeface="Arial" pitchFamily="34" charset="-120"/>
                        </a:rPr>
                        <a:t>playbooks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assign </a:t>
                      </a:r>
                      <a:pPr indent="0" marL="0">
                        <a:buNone/>
                      </a:pPr>
                      <a:r>
                        <a:rPr lang="en-US" sz="900" dirty="0">
                          <a:solidFill>
                            <a:srgbClr val="1A2233"/>
                          </a:solidFill>
                          <a:latin typeface="Arial" pitchFamily="34" charset="0"/>
                          <a:ea typeface="Arial" pitchFamily="34" charset="-122"/>
                          <a:cs typeface="Arial" pitchFamily="34" charset="-120"/>
                        </a:rPr>
                        <a:t>repeatable </a:t>
                      </a:r>
                      <a:pPr indent="0" marL="0">
                        <a:buNone/>
                      </a:pPr>
                      <a:r>
                        <a:rPr lang="en-US" sz="900" dirty="0">
                          <a:solidFill>
                            <a:srgbClr val="1A2233"/>
                          </a:solidFill>
                          <a:latin typeface="Arial" pitchFamily="34" charset="0"/>
                          <a:ea typeface="Arial" pitchFamily="34" charset="-122"/>
                          <a:cs typeface="Arial" pitchFamily="34" charset="-120"/>
                        </a:rPr>
                        <a:t>actions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security, </a:t>
                      </a:r>
                      <a:pPr indent="0" marL="0">
                        <a:buNone/>
                      </a:pPr>
                      <a:r>
                        <a:rPr lang="en-US" sz="900" dirty="0">
                          <a:solidFill>
                            <a:srgbClr val="1A2233"/>
                          </a:solidFill>
                          <a:latin typeface="Arial" pitchFamily="34" charset="0"/>
                          <a:ea typeface="Arial" pitchFamily="34" charset="-122"/>
                          <a:cs typeface="Arial" pitchFamily="34" charset="-120"/>
                        </a:rPr>
                        <a:t>IT,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privacy, </a:t>
                      </a:r>
                      <a:pPr indent="0" marL="0">
                        <a:buNone/>
                      </a:pPr>
                      <a:r>
                        <a:rPr lang="en-US" sz="900" dirty="0">
                          <a:solidFill>
                            <a:srgbClr val="1A2233"/>
                          </a:solidFill>
                          <a:latin typeface="Arial" pitchFamily="34" charset="0"/>
                          <a:ea typeface="Arial" pitchFamily="34" charset="-122"/>
                          <a:cs typeface="Arial" pitchFamily="34" charset="-120"/>
                        </a:rPr>
                        <a:t>communications,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executives.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Documentation </a:t>
                      </a:r>
                      <a:pPr indent="0" marL="0">
                        <a:buNone/>
                      </a:pPr>
                      <a:r>
                        <a:rPr lang="en-US" sz="900" b="1" dirty="0">
                          <a:solidFill>
                            <a:srgbClr val="1F3A93"/>
                          </a:solidFill>
                          <a:latin typeface="Arial" pitchFamily="34" charset="0"/>
                          <a:ea typeface="Arial" pitchFamily="34" charset="-122"/>
                          <a:cs typeface="Arial" pitchFamily="34" charset="-120"/>
                        </a:rPr>
                        <a:t>&amp; </a:t>
                      </a:r>
                      <a:pPr indent="0" marL="0">
                        <a:buNone/>
                      </a:pPr>
                      <a:r>
                        <a:rPr lang="en-US" sz="900" b="1" dirty="0">
                          <a:solidFill>
                            <a:srgbClr val="1F3A93"/>
                          </a:solidFill>
                          <a:latin typeface="Arial" pitchFamily="34" charset="0"/>
                          <a:ea typeface="Arial" pitchFamily="34" charset="-122"/>
                          <a:cs typeface="Arial" pitchFamily="34" charset="-120"/>
                        </a:rPr>
                        <a:t>Continuous </a:t>
                      </a:r>
                      <a:pPr indent="0" marL="0">
                        <a:buNone/>
                      </a:pPr>
                      <a:r>
                        <a:rPr lang="en-US" sz="900" b="1" dirty="0">
                          <a:solidFill>
                            <a:srgbClr val="1F3A93"/>
                          </a:solidFill>
                          <a:latin typeface="Arial" pitchFamily="34" charset="0"/>
                          <a:ea typeface="Arial" pitchFamily="34" charset="-122"/>
                          <a:cs typeface="Arial" pitchFamily="34" charset="-120"/>
                        </a:rPr>
                        <a:t>Improvement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L1 </a:t>
                      </a:r>
                      <a:pPr indent="0" marL="0">
                        <a:buNone/>
                      </a:pPr>
                      <a:r>
                        <a:rPr lang="en-US" sz="900" dirty="0">
                          <a:solidFill>
                            <a:srgbClr val="D94B33"/>
                          </a:solidFill>
                          <a:latin typeface="Arial" pitchFamily="34" charset="0"/>
                          <a:ea typeface="Arial" pitchFamily="34" charset="-122"/>
                          <a:cs typeface="Arial" pitchFamily="34" charset="-120"/>
                        </a:rPr>
                        <a:t>Manual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Incomplete </a:t>
                      </a:r>
                      <a:pPr indent="0" marL="0">
                        <a:buNone/>
                      </a:pPr>
                      <a:r>
                        <a:rPr lang="en-US" sz="900" dirty="0">
                          <a:solidFill>
                            <a:srgbClr val="1A2233"/>
                          </a:solidFill>
                          <a:latin typeface="Arial" pitchFamily="34" charset="0"/>
                          <a:ea typeface="Arial" pitchFamily="34" charset="-122"/>
                          <a:cs typeface="Arial" pitchFamily="34" charset="-120"/>
                        </a:rPr>
                        <a:t>records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after-the-fact </a:t>
                      </a:r>
                      <a:pPr indent="0" marL="0">
                        <a:buNone/>
                      </a:pPr>
                      <a:r>
                        <a:rPr lang="en-US" sz="900" dirty="0">
                          <a:solidFill>
                            <a:srgbClr val="1A2233"/>
                          </a:solidFill>
                          <a:latin typeface="Arial" pitchFamily="34" charset="0"/>
                          <a:ea typeface="Arial" pitchFamily="34" charset="-122"/>
                          <a:cs typeface="Arial" pitchFamily="34" charset="-120"/>
                        </a:rPr>
                        <a:t>timeline </a:t>
                      </a:r>
                      <a:pPr indent="0" marL="0">
                        <a:buNone/>
                      </a:pPr>
                      <a:r>
                        <a:rPr lang="en-US" sz="900" dirty="0">
                          <a:solidFill>
                            <a:srgbClr val="1A2233"/>
                          </a:solidFill>
                          <a:latin typeface="Arial" pitchFamily="34" charset="0"/>
                          <a:ea typeface="Arial" pitchFamily="34" charset="-122"/>
                          <a:cs typeface="Arial" pitchFamily="34" charset="-120"/>
                        </a:rPr>
                        <a:t>reconstruction </a:t>
                      </a:r>
                      <a:pPr indent="0" marL="0">
                        <a:buNone/>
                      </a:pPr>
                      <a:r>
                        <a:rPr lang="en-US" sz="900" dirty="0">
                          <a:solidFill>
                            <a:srgbClr val="1A2233"/>
                          </a:solidFill>
                          <a:latin typeface="Arial" pitchFamily="34" charset="0"/>
                          <a:ea typeface="Arial" pitchFamily="34" charset="-122"/>
                          <a:cs typeface="Arial" pitchFamily="34" charset="-120"/>
                        </a:rPr>
                        <a:t>leave </a:t>
                      </a:r>
                      <a:pPr indent="0" marL="0">
                        <a:buNone/>
                      </a:pPr>
                      <a:r>
                        <a:rPr lang="en-US" sz="900" dirty="0">
                          <a:solidFill>
                            <a:srgbClr val="1A2233"/>
                          </a:solidFill>
                          <a:latin typeface="Arial" pitchFamily="34" charset="0"/>
                          <a:ea typeface="Arial" pitchFamily="34" charset="-122"/>
                          <a:cs typeface="Arial" pitchFamily="34" charset="-120"/>
                        </a:rPr>
                        <a:t>gaps </a:t>
                      </a:r>
                      <a:pPr indent="0" marL="0">
                        <a:buNone/>
                      </a:pPr>
                      <a:r>
                        <a:rPr lang="en-US" sz="900" dirty="0">
                          <a:solidFill>
                            <a:srgbClr val="1A2233"/>
                          </a:solidFill>
                          <a:latin typeface="Arial" pitchFamily="34" charset="0"/>
                          <a:ea typeface="Arial" pitchFamily="34" charset="-122"/>
                          <a:cs typeface="Arial" pitchFamily="34" charset="-120"/>
                        </a:rPr>
                        <a:t>when </a:t>
                      </a:r>
                      <a:pPr indent="0" marL="0">
                        <a:buNone/>
                      </a:pPr>
                      <a:r>
                        <a:rPr lang="en-US" sz="900" dirty="0">
                          <a:solidFill>
                            <a:srgbClr val="1A2233"/>
                          </a:solidFill>
                          <a:latin typeface="Arial" pitchFamily="34" charset="0"/>
                          <a:ea typeface="Arial" pitchFamily="34" charset="-122"/>
                          <a:cs typeface="Arial" pitchFamily="34" charset="-120"/>
                        </a:rPr>
                        <a:t>decisions </a:t>
                      </a:r>
                      <a:pPr indent="0" marL="0">
                        <a:buNone/>
                      </a:pPr>
                      <a:r>
                        <a:rPr lang="en-US" sz="900" dirty="0">
                          <a:solidFill>
                            <a:srgbClr val="1A2233"/>
                          </a:solidFill>
                          <a:latin typeface="Arial" pitchFamily="34" charset="0"/>
                          <a:ea typeface="Arial" pitchFamily="34" charset="-122"/>
                          <a:cs typeface="Arial" pitchFamily="34" charset="-120"/>
                        </a:rPr>
                        <a:t>must </a:t>
                      </a:r>
                      <a:pPr indent="0" marL="0">
                        <a:buNone/>
                      </a:pPr>
                      <a:r>
                        <a:rPr lang="en-US" sz="900" dirty="0">
                          <a:solidFill>
                            <a:srgbClr val="1A2233"/>
                          </a:solidFill>
                          <a:latin typeface="Arial" pitchFamily="34" charset="0"/>
                          <a:ea typeface="Arial" pitchFamily="34" charset="-122"/>
                          <a:cs typeface="Arial" pitchFamily="34" charset="-120"/>
                        </a:rPr>
                        <a:t>be </a:t>
                      </a:r>
                      <a:pPr indent="0" marL="0">
                        <a:buNone/>
                      </a:pPr>
                      <a:r>
                        <a:rPr lang="en-US" sz="900" dirty="0">
                          <a:solidFill>
                            <a:srgbClr val="1A2233"/>
                          </a:solidFill>
                          <a:latin typeface="Arial" pitchFamily="34" charset="0"/>
                          <a:ea typeface="Arial" pitchFamily="34" charset="-122"/>
                          <a:cs typeface="Arial" pitchFamily="34" charset="-120"/>
                        </a:rPr>
                        <a:t>explained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regulators, </a:t>
                      </a:r>
                      <a:pPr indent="0" marL="0">
                        <a:buNone/>
                      </a:pPr>
                      <a:r>
                        <a:rPr lang="en-US" sz="900" dirty="0">
                          <a:solidFill>
                            <a:srgbClr val="1A2233"/>
                          </a:solidFill>
                          <a:latin typeface="Arial" pitchFamily="34" charset="0"/>
                          <a:ea typeface="Arial" pitchFamily="34" charset="-122"/>
                          <a:cs typeface="Arial" pitchFamily="34" charset="-120"/>
                        </a:rPr>
                        <a:t>auditors, </a:t>
                      </a:r>
                      <a:pPr indent="0" marL="0">
                        <a:buNone/>
                      </a:pPr>
                      <a:r>
                        <a:rPr lang="en-US" sz="900" dirty="0">
                          <a:solidFill>
                            <a:srgbClr val="1A2233"/>
                          </a:solidFill>
                          <a:latin typeface="Arial" pitchFamily="34" charset="0"/>
                          <a:ea typeface="Arial" pitchFamily="34" charset="-122"/>
                          <a:cs typeface="Arial" pitchFamily="34" charset="-120"/>
                        </a:rPr>
                        <a:t>or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board.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Centralize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records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facts, </a:t>
                      </a:r>
                      <a:pPr indent="0" marL="0">
                        <a:buNone/>
                      </a:pPr>
                      <a:r>
                        <a:rPr lang="en-US" sz="900" dirty="0">
                          <a:solidFill>
                            <a:srgbClr val="1A2233"/>
                          </a:solidFill>
                          <a:latin typeface="Arial" pitchFamily="34" charset="0"/>
                          <a:ea typeface="Arial" pitchFamily="34" charset="-122"/>
                          <a:cs typeface="Arial" pitchFamily="34" charset="-120"/>
                        </a:rPr>
                        <a:t>evidence, </a:t>
                      </a:r>
                      <a:pPr indent="0" marL="0">
                        <a:buNone/>
                      </a:pPr>
                      <a:r>
                        <a:rPr lang="en-US" sz="900" dirty="0">
                          <a:solidFill>
                            <a:srgbClr val="1A2233"/>
                          </a:solidFill>
                          <a:latin typeface="Arial" pitchFamily="34" charset="0"/>
                          <a:ea typeface="Arial" pitchFamily="34" charset="-122"/>
                          <a:cs typeface="Arial" pitchFamily="34" charset="-120"/>
                        </a:rPr>
                        <a:t>actions,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decisions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captured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one </a:t>
                      </a:r>
                      <a:pPr indent="0" marL="0">
                        <a:buNone/>
                      </a:pPr>
                      <a:r>
                        <a:rPr lang="en-US" sz="900" dirty="0">
                          <a:solidFill>
                            <a:srgbClr val="1A2233"/>
                          </a:solidFill>
                          <a:latin typeface="Arial" pitchFamily="34" charset="0"/>
                          <a:ea typeface="Arial" pitchFamily="34" charset="-122"/>
                          <a:cs typeface="Arial" pitchFamily="34" charset="-120"/>
                        </a:rPr>
                        <a:t>place.</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Incident </a:t>
                      </a:r>
                      <a:pPr indent="0" marL="0">
                        <a:buNone/>
                      </a:pPr>
                      <a:r>
                        <a:rPr lang="en-US" sz="900" b="1" dirty="0">
                          <a:solidFill>
                            <a:srgbClr val="1F3A93"/>
                          </a:solidFill>
                          <a:latin typeface="Arial" pitchFamily="34" charset="0"/>
                          <a:ea typeface="Arial" pitchFamily="34" charset="-122"/>
                          <a:cs typeface="Arial" pitchFamily="34" charset="-120"/>
                        </a:rPr>
                        <a:t>Execution </a:t>
                      </a:r>
                      <a:pPr indent="0" marL="0">
                        <a:buNone/>
                      </a:pPr>
                      <a:r>
                        <a:rPr lang="en-US" sz="900" b="1" dirty="0">
                          <a:solidFill>
                            <a:srgbClr val="1F3A93"/>
                          </a:solidFill>
                          <a:latin typeface="Arial" pitchFamily="34" charset="0"/>
                          <a:ea typeface="Arial" pitchFamily="34" charset="-122"/>
                          <a:cs typeface="Arial" pitchFamily="34" charset="-120"/>
                        </a:rPr>
                        <a:t>&amp; </a:t>
                      </a:r>
                      <a:pPr indent="0" marL="0">
                        <a:buNone/>
                      </a:pPr>
                      <a:r>
                        <a:rPr lang="en-US" sz="900" b="1" dirty="0">
                          <a:solidFill>
                            <a:srgbClr val="1F3A93"/>
                          </a:solidFill>
                          <a:latin typeface="Arial" pitchFamily="34" charset="0"/>
                          <a:ea typeface="Arial" pitchFamily="34" charset="-122"/>
                          <a:cs typeface="Arial" pitchFamily="34" charset="-120"/>
                        </a:rPr>
                        <a:t>Accountability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L2 </a:t>
                      </a:r>
                      <a:pPr indent="0" marL="0">
                        <a:buNone/>
                      </a:pPr>
                      <a:r>
                        <a:rPr lang="en-US" sz="900" dirty="0">
                          <a:solidFill>
                            <a:srgbClr val="D94B33"/>
                          </a:solidFill>
                          <a:latin typeface="Arial" pitchFamily="34" charset="0"/>
                          <a:ea typeface="Arial" pitchFamily="34" charset="-122"/>
                          <a:cs typeface="Arial" pitchFamily="34" charset="-120"/>
                        </a:rPr>
                        <a:t>Orchestrated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Without </a:t>
                      </a:r>
                      <a:pPr indent="0" marL="0">
                        <a:buNone/>
                      </a:pPr>
                      <a:r>
                        <a:rPr lang="en-US" sz="900" dirty="0">
                          <a:solidFill>
                            <a:srgbClr val="1A2233"/>
                          </a:solidFill>
                          <a:latin typeface="Arial" pitchFamily="34" charset="0"/>
                          <a:ea typeface="Arial" pitchFamily="34" charset="-122"/>
                          <a:cs typeface="Arial" pitchFamily="34" charset="-120"/>
                        </a:rPr>
                        <a:t>defined </a:t>
                      </a:r>
                      <a:pPr indent="0" marL="0">
                        <a:buNone/>
                      </a:pPr>
                      <a:r>
                        <a:rPr lang="en-US" sz="900" dirty="0">
                          <a:solidFill>
                            <a:srgbClr val="1A2233"/>
                          </a:solidFill>
                          <a:latin typeface="Arial" pitchFamily="34" charset="0"/>
                          <a:ea typeface="Arial" pitchFamily="34" charset="-122"/>
                          <a:cs typeface="Arial" pitchFamily="34" charset="-120"/>
                        </a:rPr>
                        <a:t>owners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severity </a:t>
                      </a:r>
                      <a:pPr indent="0" marL="0">
                        <a:buNone/>
                      </a:pPr>
                      <a:r>
                        <a:rPr lang="en-US" sz="900" dirty="0">
                          <a:solidFill>
                            <a:srgbClr val="1A2233"/>
                          </a:solidFill>
                          <a:latin typeface="Arial" pitchFamily="34" charset="0"/>
                          <a:ea typeface="Arial" pitchFamily="34" charset="-122"/>
                          <a:cs typeface="Arial" pitchFamily="34" charset="-120"/>
                        </a:rPr>
                        <a:t>tiers, </a:t>
                      </a:r>
                      <a:pPr indent="0" marL="0">
                        <a:buNone/>
                      </a:pPr>
                      <a:r>
                        <a:rPr lang="en-US" sz="900" dirty="0">
                          <a:solidFill>
                            <a:srgbClr val="1A2233"/>
                          </a:solidFill>
                          <a:latin typeface="Arial" pitchFamily="34" charset="0"/>
                          <a:ea typeface="Arial" pitchFamily="34" charset="-122"/>
                          <a:cs typeface="Arial" pitchFamily="34" charset="-120"/>
                        </a:rPr>
                        <a:t>decisions </a:t>
                      </a:r>
                      <a:pPr indent="0" marL="0">
                        <a:buNone/>
                      </a:pPr>
                      <a:r>
                        <a:rPr lang="en-US" sz="900" dirty="0">
                          <a:solidFill>
                            <a:srgbClr val="1A2233"/>
                          </a:solidFill>
                          <a:latin typeface="Arial" pitchFamily="34" charset="0"/>
                          <a:ea typeface="Arial" pitchFamily="34" charset="-122"/>
                          <a:cs typeface="Arial" pitchFamily="34" charset="-120"/>
                        </a:rPr>
                        <a:t>depend </a:t>
                      </a:r>
                      <a:pPr indent="0" marL="0">
                        <a:buNone/>
                      </a:pPr>
                      <a:r>
                        <a:rPr lang="en-US" sz="900" dirty="0">
                          <a:solidFill>
                            <a:srgbClr val="1A2233"/>
                          </a:solidFill>
                          <a:latin typeface="Arial" pitchFamily="34" charset="0"/>
                          <a:ea typeface="Arial" pitchFamily="34" charset="-122"/>
                          <a:cs typeface="Arial" pitchFamily="34" charset="-120"/>
                        </a:rPr>
                        <a:t>on </a:t>
                      </a:r>
                      <a:pPr indent="0" marL="0">
                        <a:buNone/>
                      </a:pPr>
                      <a:r>
                        <a:rPr lang="en-US" sz="900" dirty="0">
                          <a:solidFill>
                            <a:srgbClr val="1A2233"/>
                          </a:solidFill>
                          <a:latin typeface="Arial" pitchFamily="34" charset="0"/>
                          <a:ea typeface="Arial" pitchFamily="34" charset="-122"/>
                          <a:cs typeface="Arial" pitchFamily="34" charset="-120"/>
                        </a:rPr>
                        <a:t>whoever </a:t>
                      </a:r>
                      <a:pPr indent="0" marL="0">
                        <a:buNone/>
                      </a:pPr>
                      <a:r>
                        <a:rPr lang="en-US" sz="900" dirty="0">
                          <a:solidFill>
                            <a:srgbClr val="1A2233"/>
                          </a:solidFill>
                          <a:latin typeface="Arial" pitchFamily="34" charset="0"/>
                          <a:ea typeface="Arial" pitchFamily="34" charset="-122"/>
                          <a:cs typeface="Arial" pitchFamily="34" charset="-120"/>
                        </a:rPr>
                        <a:t>is </a:t>
                      </a:r>
                      <a:pPr indent="0" marL="0">
                        <a:buNone/>
                      </a:pPr>
                      <a:r>
                        <a:rPr lang="en-US" sz="900" dirty="0">
                          <a:solidFill>
                            <a:srgbClr val="1A2233"/>
                          </a:solidFill>
                          <a:latin typeface="Arial" pitchFamily="34" charset="0"/>
                          <a:ea typeface="Arial" pitchFamily="34" charset="-122"/>
                          <a:cs typeface="Arial" pitchFamily="34" charset="-120"/>
                        </a:rPr>
                        <a:t>available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escalations </a:t>
                      </a:r>
                      <a:pPr indent="0" marL="0">
                        <a:buNone/>
                      </a:pPr>
                      <a:r>
                        <a:rPr lang="en-US" sz="900" dirty="0">
                          <a:solidFill>
                            <a:srgbClr val="1A2233"/>
                          </a:solidFill>
                          <a:latin typeface="Arial" pitchFamily="34" charset="0"/>
                          <a:ea typeface="Arial" pitchFamily="34" charset="-122"/>
                          <a:cs typeface="Arial" pitchFamily="34" charset="-120"/>
                        </a:rPr>
                        <a:t>happen </a:t>
                      </a:r>
                      <a:pPr indent="0" marL="0">
                        <a:buNone/>
                      </a:pPr>
                      <a:r>
                        <a:rPr lang="en-US" sz="900" dirty="0">
                          <a:solidFill>
                            <a:srgbClr val="1A2233"/>
                          </a:solidFill>
                          <a:latin typeface="Arial" pitchFamily="34" charset="0"/>
                          <a:ea typeface="Arial" pitchFamily="34" charset="-122"/>
                          <a:cs typeface="Arial" pitchFamily="34" charset="-120"/>
                        </a:rPr>
                        <a:t>late </a:t>
                      </a:r>
                      <a:pPr indent="0" marL="0">
                        <a:buNone/>
                      </a:pPr>
                      <a:r>
                        <a:rPr lang="en-US" sz="900" dirty="0">
                          <a:solidFill>
                            <a:srgbClr val="1A2233"/>
                          </a:solidFill>
                          <a:latin typeface="Arial" pitchFamily="34" charset="0"/>
                          <a:ea typeface="Arial" pitchFamily="34" charset="-122"/>
                          <a:cs typeface="Arial" pitchFamily="34" charset="-120"/>
                        </a:rPr>
                        <a:t>or </a:t>
                      </a:r>
                      <a:pPr indent="0" marL="0">
                        <a:buNone/>
                      </a:pPr>
                      <a:r>
                        <a:rPr lang="en-US" sz="900" dirty="0">
                          <a:solidFill>
                            <a:srgbClr val="1A2233"/>
                          </a:solidFill>
                          <a:latin typeface="Arial" pitchFamily="34" charset="0"/>
                          <a:ea typeface="Arial" pitchFamily="34" charset="-122"/>
                          <a:cs typeface="Arial" pitchFamily="34" charset="-120"/>
                        </a:rPr>
                        <a:t>not </a:t>
                      </a:r>
                      <a:pPr indent="0" marL="0">
                        <a:buNone/>
                      </a:pPr>
                      <a:r>
                        <a:rPr lang="en-US" sz="900" dirty="0">
                          <a:solidFill>
                            <a:srgbClr val="1A2233"/>
                          </a:solidFill>
                          <a:latin typeface="Arial" pitchFamily="34" charset="0"/>
                          <a:ea typeface="Arial" pitchFamily="34" charset="-122"/>
                          <a:cs typeface="Arial" pitchFamily="34" charset="-120"/>
                        </a:rPr>
                        <a:t>at </a:t>
                      </a:r>
                      <a:pPr indent="0" marL="0">
                        <a:buNone/>
                      </a:pPr>
                      <a:r>
                        <a:rPr lang="en-US" sz="900" dirty="0">
                          <a:solidFill>
                            <a:srgbClr val="1A2233"/>
                          </a:solidFill>
                          <a:latin typeface="Arial" pitchFamily="34" charset="0"/>
                          <a:ea typeface="Arial" pitchFamily="34" charset="-122"/>
                          <a:cs typeface="Arial" pitchFamily="34" charset="-120"/>
                        </a:rPr>
                        <a:t>all.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Introduce </a:t>
                      </a:r>
                      <a:pPr indent="0" marL="0">
                        <a:buNone/>
                      </a:pPr>
                      <a:r>
                        <a:rPr lang="en-US" sz="900" dirty="0">
                          <a:solidFill>
                            <a:srgbClr val="1A2233"/>
                          </a:solidFill>
                          <a:latin typeface="Arial" pitchFamily="34" charset="0"/>
                          <a:ea typeface="Arial" pitchFamily="34" charset="-122"/>
                          <a:cs typeface="Arial" pitchFamily="34" charset="-120"/>
                        </a:rPr>
                        <a:t>context-based </a:t>
                      </a:r>
                      <a:pPr indent="0" marL="0">
                        <a:buNone/>
                      </a:pPr>
                      <a:r>
                        <a:rPr lang="en-US" sz="900" dirty="0">
                          <a:solidFill>
                            <a:srgbClr val="1A2233"/>
                          </a:solidFill>
                          <a:latin typeface="Arial" pitchFamily="34" charset="0"/>
                          <a:ea typeface="Arial" pitchFamily="34" charset="-122"/>
                          <a:cs typeface="Arial" pitchFamily="34" charset="-120"/>
                        </a:rPr>
                        <a:t>rules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ownership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escalation </a:t>
                      </a:r>
                      <a:pPr indent="0" marL="0">
                        <a:buNone/>
                      </a:pPr>
                      <a:r>
                        <a:rPr lang="en-US" sz="900" dirty="0">
                          <a:solidFill>
                            <a:srgbClr val="1A2233"/>
                          </a:solidFill>
                          <a:latin typeface="Arial" pitchFamily="34" charset="0"/>
                          <a:ea typeface="Arial" pitchFamily="34" charset="-122"/>
                          <a:cs typeface="Arial" pitchFamily="34" charset="-120"/>
                        </a:rPr>
                        <a:t>adjust </a:t>
                      </a:r>
                      <a:pPr indent="0" marL="0">
                        <a:buNone/>
                      </a:pPr>
                      <a:r>
                        <a:rPr lang="en-US" sz="900" dirty="0">
                          <a:solidFill>
                            <a:srgbClr val="1A2233"/>
                          </a:solidFill>
                          <a:latin typeface="Arial" pitchFamily="34" charset="0"/>
                          <a:ea typeface="Arial" pitchFamily="34" charset="-122"/>
                          <a:cs typeface="Arial" pitchFamily="34" charset="-120"/>
                        </a:rPr>
                        <a:t>automatically </a:t>
                      </a:r>
                      <a:pPr indent="0" marL="0">
                        <a:buNone/>
                      </a:pPr>
                      <a:r>
                        <a:rPr lang="en-US" sz="900" dirty="0">
                          <a:solidFill>
                            <a:srgbClr val="1A2233"/>
                          </a:solidFill>
                          <a:latin typeface="Arial" pitchFamily="34" charset="0"/>
                          <a:ea typeface="Arial" pitchFamily="34" charset="-122"/>
                          <a:cs typeface="Arial" pitchFamily="34" charset="-120"/>
                        </a:rPr>
                        <a:t>with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type, </a:t>
                      </a:r>
                      <a:pPr indent="0" marL="0">
                        <a:buNone/>
                      </a:pPr>
                      <a:r>
                        <a:rPr lang="en-US" sz="900" dirty="0">
                          <a:solidFill>
                            <a:srgbClr val="1A2233"/>
                          </a:solidFill>
                          <a:latin typeface="Arial" pitchFamily="34" charset="0"/>
                          <a:ea typeface="Arial" pitchFamily="34" charset="-122"/>
                          <a:cs typeface="Arial" pitchFamily="34" charset="-120"/>
                        </a:rPr>
                        <a:t>data </a:t>
                      </a:r>
                      <a:pPr indent="0" marL="0">
                        <a:buNone/>
                      </a:pPr>
                      <a:r>
                        <a:rPr lang="en-US" sz="900" dirty="0">
                          <a:solidFill>
                            <a:srgbClr val="1A2233"/>
                          </a:solidFill>
                          <a:latin typeface="Arial" pitchFamily="34" charset="0"/>
                          <a:ea typeface="Arial" pitchFamily="34" charset="-122"/>
                          <a:cs typeface="Arial" pitchFamily="34" charset="-120"/>
                        </a:rPr>
                        <a:t>involved,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impact.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Regulatory </a:t>
                      </a:r>
                      <a:pPr indent="0" marL="0">
                        <a:buNone/>
                      </a:pPr>
                      <a:r>
                        <a:rPr lang="en-US" sz="900" b="1" dirty="0">
                          <a:solidFill>
                            <a:srgbClr val="1F3A93"/>
                          </a:solidFill>
                          <a:latin typeface="Arial" pitchFamily="34" charset="0"/>
                          <a:ea typeface="Arial" pitchFamily="34" charset="-122"/>
                          <a:cs typeface="Arial" pitchFamily="34" charset="-120"/>
                        </a:rPr>
                        <a:t>&amp; </a:t>
                      </a:r>
                      <a:pPr indent="0" marL="0">
                        <a:buNone/>
                      </a:pPr>
                      <a:r>
                        <a:rPr lang="en-US" sz="900" b="1" dirty="0">
                          <a:solidFill>
                            <a:srgbClr val="1F3A93"/>
                          </a:solidFill>
                          <a:latin typeface="Arial" pitchFamily="34" charset="0"/>
                          <a:ea typeface="Arial" pitchFamily="34" charset="-122"/>
                          <a:cs typeface="Arial" pitchFamily="34" charset="-120"/>
                        </a:rPr>
                        <a:t>Legal </a:t>
                      </a:r>
                      <a:pPr indent="0" marL="0">
                        <a:buNone/>
                      </a:pPr>
                      <a:r>
                        <a:rPr lang="en-US" sz="900" b="1" dirty="0">
                          <a:solidFill>
                            <a:srgbClr val="1F3A93"/>
                          </a:solidFill>
                          <a:latin typeface="Arial" pitchFamily="34" charset="0"/>
                          <a:ea typeface="Arial" pitchFamily="34" charset="-122"/>
                          <a:cs typeface="Arial" pitchFamily="34" charset="-120"/>
                        </a:rPr>
                        <a:t>Readiness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L2 </a:t>
                      </a:r>
                      <a:pPr indent="0" marL="0">
                        <a:buNone/>
                      </a:pPr>
                      <a:r>
                        <a:rPr lang="en-US" sz="900" dirty="0">
                          <a:solidFill>
                            <a:srgbClr val="D94B33"/>
                          </a:solidFill>
                          <a:latin typeface="Arial" pitchFamily="34" charset="0"/>
                          <a:ea typeface="Arial" pitchFamily="34" charset="-122"/>
                          <a:cs typeface="Arial" pitchFamily="34" charset="-120"/>
                        </a:rPr>
                        <a:t>Orchestrated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Manual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interpretation </a:t>
                      </a:r>
                      <a:pPr indent="0" marL="0">
                        <a:buNone/>
                      </a:pPr>
                      <a:r>
                        <a:rPr lang="en-US" sz="900" dirty="0">
                          <a:solidFill>
                            <a:srgbClr val="1A2233"/>
                          </a:solidFill>
                          <a:latin typeface="Arial" pitchFamily="34" charset="0"/>
                          <a:ea typeface="Arial" pitchFamily="34" charset="-122"/>
                          <a:cs typeface="Arial" pitchFamily="34" charset="-120"/>
                        </a:rPr>
                        <a:t>can </a:t>
                      </a:r>
                      <a:pPr indent="0" marL="0">
                        <a:buNone/>
                      </a:pPr>
                      <a:r>
                        <a:rPr lang="en-US" sz="900" dirty="0">
                          <a:solidFill>
                            <a:srgbClr val="1A2233"/>
                          </a:solidFill>
                          <a:latin typeface="Arial" pitchFamily="34" charset="0"/>
                          <a:ea typeface="Arial" pitchFamily="34" charset="-122"/>
                          <a:cs typeface="Arial" pitchFamily="34" charset="-120"/>
                        </a:rPr>
                        <a:t>miss </a:t>
                      </a:r>
                      <a:pPr indent="0" marL="0">
                        <a:buNone/>
                      </a:pPr>
                      <a:r>
                        <a:rPr lang="en-US" sz="900" dirty="0">
                          <a:solidFill>
                            <a:srgbClr val="1A2233"/>
                          </a:solidFill>
                          <a:latin typeface="Arial" pitchFamily="34" charset="0"/>
                          <a:ea typeface="Arial" pitchFamily="34" charset="-122"/>
                          <a:cs typeface="Arial" pitchFamily="34" charset="-120"/>
                        </a:rPr>
                        <a:t>thresholds </a:t>
                      </a:r>
                      <a:pPr indent="0" marL="0">
                        <a:buNone/>
                      </a:pPr>
                      <a:r>
                        <a:rPr lang="en-US" sz="900" dirty="0">
                          <a:solidFill>
                            <a:srgbClr val="1A2233"/>
                          </a:solidFill>
                          <a:latin typeface="Arial" pitchFamily="34" charset="0"/>
                          <a:ea typeface="Arial" pitchFamily="34" charset="-122"/>
                          <a:cs typeface="Arial" pitchFamily="34" charset="-120"/>
                        </a:rPr>
                        <a:t>or </a:t>
                      </a:r>
                      <a:pPr indent="0" marL="0">
                        <a:buNone/>
                      </a:pPr>
                      <a:r>
                        <a:rPr lang="en-US" sz="900" dirty="0">
                          <a:solidFill>
                            <a:srgbClr val="1A2233"/>
                          </a:solidFill>
                          <a:latin typeface="Arial" pitchFamily="34" charset="0"/>
                          <a:ea typeface="Arial" pitchFamily="34" charset="-122"/>
                          <a:cs typeface="Arial" pitchFamily="34" charset="-120"/>
                        </a:rPr>
                        <a:t>deadlines, </a:t>
                      </a:r>
                      <a:pPr indent="0" marL="0">
                        <a:buNone/>
                      </a:pPr>
                      <a:r>
                        <a:rPr lang="en-US" sz="900" dirty="0">
                          <a:solidFill>
                            <a:srgbClr val="1A2233"/>
                          </a:solidFill>
                          <a:latin typeface="Arial" pitchFamily="34" charset="0"/>
                          <a:ea typeface="Arial" pitchFamily="34" charset="-122"/>
                          <a:cs typeface="Arial" pitchFamily="34" charset="-120"/>
                        </a:rPr>
                        <a:t>increasing </a:t>
                      </a:r>
                      <a:pPr indent="0" marL="0">
                        <a:buNone/>
                      </a:pPr>
                      <a:r>
                        <a:rPr lang="en-US" sz="900" dirty="0">
                          <a:solidFill>
                            <a:srgbClr val="1A2233"/>
                          </a:solidFill>
                          <a:latin typeface="Arial" pitchFamily="34" charset="0"/>
                          <a:ea typeface="Arial" pitchFamily="34" charset="-122"/>
                          <a:cs typeface="Arial" pitchFamily="34" charset="-120"/>
                        </a:rPr>
                        <a:t>regulatory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contractual </a:t>
                      </a:r>
                      <a:pPr indent="0" marL="0">
                        <a:buNone/>
                      </a:pPr>
                      <a:r>
                        <a:rPr lang="en-US" sz="900" dirty="0">
                          <a:solidFill>
                            <a:srgbClr val="1A2233"/>
                          </a:solidFill>
                          <a:latin typeface="Arial" pitchFamily="34" charset="0"/>
                          <a:ea typeface="Arial" pitchFamily="34" charset="-122"/>
                          <a:cs typeface="Arial" pitchFamily="34" charset="-120"/>
                        </a:rPr>
                        <a:t>exposure.</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Trigger </a:t>
                      </a:r>
                      <a:pPr indent="0" marL="0">
                        <a:buNone/>
                      </a:pPr>
                      <a:r>
                        <a:rPr lang="en-US" sz="900" dirty="0">
                          <a:solidFill>
                            <a:srgbClr val="1A2233"/>
                          </a:solidFill>
                          <a:latin typeface="Arial" pitchFamily="34" charset="0"/>
                          <a:ea typeface="Arial" pitchFamily="34" charset="-122"/>
                          <a:cs typeface="Arial" pitchFamily="34" charset="-120"/>
                        </a:rPr>
                        <a:t>draft </a:t>
                      </a:r>
                      <a:pPr indent="0" marL="0">
                        <a:buNone/>
                      </a:pPr>
                      <a:r>
                        <a:rPr lang="en-US" sz="900" dirty="0">
                          <a:solidFill>
                            <a:srgbClr val="1A2233"/>
                          </a:solidFill>
                          <a:latin typeface="Arial" pitchFamily="34" charset="0"/>
                          <a:ea typeface="Arial" pitchFamily="34" charset="-122"/>
                          <a:cs typeface="Arial" pitchFamily="34" charset="-120"/>
                        </a:rPr>
                        <a:t>notices </a:t>
                      </a:r>
                      <a:pPr indent="0" marL="0">
                        <a:buNone/>
                      </a:pPr>
                      <a:r>
                        <a:rPr lang="en-US" sz="900" dirty="0">
                          <a:solidFill>
                            <a:srgbClr val="1A2233"/>
                          </a:solidFill>
                          <a:latin typeface="Arial" pitchFamily="34" charset="0"/>
                          <a:ea typeface="Arial" pitchFamily="34" charset="-122"/>
                          <a:cs typeface="Arial" pitchFamily="34" charset="-120"/>
                        </a:rPr>
                        <a:t>automatically </a:t>
                      </a:r>
                      <a:pPr indent="0" marL="0">
                        <a:buNone/>
                      </a:pPr>
                      <a:r>
                        <a:rPr lang="en-US" sz="900" dirty="0">
                          <a:solidFill>
                            <a:srgbClr val="1A2233"/>
                          </a:solidFill>
                          <a:latin typeface="Arial" pitchFamily="34" charset="0"/>
                          <a:ea typeface="Arial" pitchFamily="34" charset="-122"/>
                          <a:cs typeface="Arial" pitchFamily="34" charset="-120"/>
                        </a:rPr>
                        <a:t>from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facts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applicable </a:t>
                      </a:r>
                      <a:pPr indent="0" marL="0">
                        <a:buNone/>
                      </a:pPr>
                      <a:r>
                        <a:rPr lang="en-US" sz="900" dirty="0">
                          <a:solidFill>
                            <a:srgbClr val="1A2233"/>
                          </a:solidFill>
                          <a:latin typeface="Arial" pitchFamily="34" charset="0"/>
                          <a:ea typeface="Arial" pitchFamily="34" charset="-122"/>
                          <a:cs typeface="Arial" pitchFamily="34" charset="-120"/>
                        </a:rPr>
                        <a:t>regulatory </a:t>
                      </a:r>
                      <a:pPr indent="0" marL="0">
                        <a:buNone/>
                      </a:pPr>
                      <a:r>
                        <a:rPr lang="en-US" sz="900" dirty="0">
                          <a:solidFill>
                            <a:srgbClr val="1A2233"/>
                          </a:solidFill>
                          <a:latin typeface="Arial" pitchFamily="34" charset="0"/>
                          <a:ea typeface="Arial" pitchFamily="34" charset="-122"/>
                          <a:cs typeface="Arial" pitchFamily="34" charset="-120"/>
                        </a:rPr>
                        <a:t>requirements.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Training </a:t>
                      </a:r>
                      <a:pPr indent="0" marL="0">
                        <a:buNone/>
                      </a:pPr>
                      <a:r>
                        <a:rPr lang="en-US" sz="900" b="1" dirty="0">
                          <a:solidFill>
                            <a:srgbClr val="1F3A93"/>
                          </a:solidFill>
                          <a:latin typeface="Arial" pitchFamily="34" charset="0"/>
                          <a:ea typeface="Arial" pitchFamily="34" charset="-122"/>
                          <a:cs typeface="Arial" pitchFamily="34" charset="-120"/>
                        </a:rPr>
                        <a:t>&amp; </a:t>
                      </a:r>
                      <a:pPr indent="0" marL="0">
                        <a:buNone/>
                      </a:pPr>
                      <a:r>
                        <a:rPr lang="en-US" sz="900" b="1" dirty="0">
                          <a:solidFill>
                            <a:srgbClr val="1F3A93"/>
                          </a:solidFill>
                          <a:latin typeface="Arial" pitchFamily="34" charset="0"/>
                          <a:ea typeface="Arial" pitchFamily="34" charset="-122"/>
                          <a:cs typeface="Arial" pitchFamily="34" charset="-120"/>
                        </a:rPr>
                        <a:t>Operational </a:t>
                      </a:r>
                      <a:pPr indent="0" marL="0">
                        <a:buNone/>
                      </a:pPr>
                      <a:r>
                        <a:rPr lang="en-US" sz="900" b="1" dirty="0">
                          <a:solidFill>
                            <a:srgbClr val="1F3A93"/>
                          </a:solidFill>
                          <a:latin typeface="Arial" pitchFamily="34" charset="0"/>
                          <a:ea typeface="Arial" pitchFamily="34" charset="-122"/>
                          <a:cs typeface="Arial" pitchFamily="34" charset="-120"/>
                        </a:rPr>
                        <a:t>Readiness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F3A93"/>
                          </a:solidFill>
                          <a:latin typeface="Arial" pitchFamily="34" charset="0"/>
                          <a:ea typeface="Arial" pitchFamily="34" charset="-122"/>
                          <a:cs typeface="Arial" pitchFamily="34" charset="-120"/>
                        </a:rPr>
                        <a:t>L3 </a:t>
                      </a:r>
                      <a:pPr indent="0" marL="0">
                        <a:buNone/>
                      </a:pPr>
                      <a:r>
                        <a:rPr lang="en-US" sz="900" dirty="0">
                          <a:solidFill>
                            <a:srgbClr val="1F3A93"/>
                          </a:solidFill>
                          <a:latin typeface="Arial" pitchFamily="34" charset="0"/>
                          <a:ea typeface="Arial" pitchFamily="34" charset="-122"/>
                          <a:cs typeface="Arial" pitchFamily="34" charset="-120"/>
                        </a:rPr>
                        <a:t>Proactive</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Static, </a:t>
                      </a:r>
                      <a:pPr indent="0" marL="0">
                        <a:buNone/>
                      </a:pPr>
                      <a:r>
                        <a:rPr lang="en-US" sz="900" dirty="0">
                          <a:solidFill>
                            <a:srgbClr val="1A2233"/>
                          </a:solidFill>
                          <a:latin typeface="Arial" pitchFamily="34" charset="0"/>
                          <a:ea typeface="Arial" pitchFamily="34" charset="-122"/>
                          <a:cs typeface="Arial" pitchFamily="34" charset="-120"/>
                        </a:rPr>
                        <a:t>security-only </a:t>
                      </a:r>
                      <a:pPr indent="0" marL="0">
                        <a:buNone/>
                      </a:pPr>
                      <a:r>
                        <a:rPr lang="en-US" sz="900" dirty="0">
                          <a:solidFill>
                            <a:srgbClr val="1A2233"/>
                          </a:solidFill>
                          <a:latin typeface="Arial" pitchFamily="34" charset="0"/>
                          <a:ea typeface="Arial" pitchFamily="34" charset="-122"/>
                          <a:cs typeface="Arial" pitchFamily="34" charset="-120"/>
                        </a:rPr>
                        <a:t>playbooks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rarely </a:t>
                      </a:r>
                      <a:pPr indent="0" marL="0">
                        <a:buNone/>
                      </a:pPr>
                      <a:r>
                        <a:rPr lang="en-US" sz="900" dirty="0">
                          <a:solidFill>
                            <a:srgbClr val="1A2233"/>
                          </a:solidFill>
                          <a:latin typeface="Arial" pitchFamily="34" charset="0"/>
                          <a:ea typeface="Arial" pitchFamily="34" charset="-122"/>
                          <a:cs typeface="Arial" pitchFamily="34" charset="-120"/>
                        </a:rPr>
                        <a:t>exercised </a:t>
                      </a:r>
                      <a:pPr indent="0" marL="0">
                        <a:buNone/>
                      </a:pPr>
                      <a:r>
                        <a:rPr lang="en-US" sz="900" dirty="0">
                          <a:solidFill>
                            <a:srgbClr val="1A2233"/>
                          </a:solidFill>
                          <a:latin typeface="Arial" pitchFamily="34" charset="0"/>
                          <a:ea typeface="Arial" pitchFamily="34" charset="-122"/>
                          <a:cs typeface="Arial" pitchFamily="34" charset="-120"/>
                        </a:rPr>
                        <a:t>fail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ways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only </a:t>
                      </a:r>
                      <a:pPr indent="0" marL="0">
                        <a:buNone/>
                      </a:pPr>
                      <a:r>
                        <a:rPr lang="en-US" sz="900" dirty="0">
                          <a:solidFill>
                            <a:srgbClr val="1A2233"/>
                          </a:solidFill>
                          <a:latin typeface="Arial" pitchFamily="34" charset="0"/>
                          <a:ea typeface="Arial" pitchFamily="34" charset="-122"/>
                          <a:cs typeface="Arial" pitchFamily="34" charset="-120"/>
                        </a:rPr>
                        <a:t>surface </a:t>
                      </a:r>
                      <a:pPr indent="0" marL="0">
                        <a:buNone/>
                      </a:pPr>
                      <a:r>
                        <a:rPr lang="en-US" sz="900" dirty="0">
                          <a:solidFill>
                            <a:srgbClr val="1A2233"/>
                          </a:solidFill>
                          <a:latin typeface="Arial" pitchFamily="34" charset="0"/>
                          <a:ea typeface="Arial" pitchFamily="34" charset="-122"/>
                          <a:cs typeface="Arial" pitchFamily="34" charset="-120"/>
                        </a:rPr>
                        <a:t>during </a:t>
                      </a:r>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real </a:t>
                      </a:r>
                      <a:pPr indent="0" marL="0">
                        <a:buNone/>
                      </a:pPr>
                      <a:r>
                        <a:rPr lang="en-US" sz="900" dirty="0">
                          <a:solidFill>
                            <a:srgbClr val="1A2233"/>
                          </a:solidFill>
                          <a:latin typeface="Arial" pitchFamily="34" charset="0"/>
                          <a:ea typeface="Arial" pitchFamily="34" charset="-122"/>
                          <a:cs typeface="Arial" pitchFamily="34" charset="-120"/>
                        </a:rPr>
                        <a:t>incident.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Run </a:t>
                      </a:r>
                      <a:pPr indent="0" marL="0">
                        <a:buNone/>
                      </a:pPr>
                      <a:r>
                        <a:rPr lang="en-US" sz="900" dirty="0">
                          <a:solidFill>
                            <a:srgbClr val="1A2233"/>
                          </a:solidFill>
                          <a:latin typeface="Arial" pitchFamily="34" charset="0"/>
                          <a:ea typeface="Arial" pitchFamily="34" charset="-122"/>
                          <a:cs typeface="Arial" pitchFamily="34" charset="-120"/>
                        </a:rPr>
                        <a:t>realistic, </a:t>
                      </a:r>
                      <a:pPr indent="0" marL="0">
                        <a:buNone/>
                      </a:pPr>
                      <a:r>
                        <a:rPr lang="en-US" sz="900" dirty="0">
                          <a:solidFill>
                            <a:srgbClr val="1A2233"/>
                          </a:solidFill>
                          <a:latin typeface="Arial" pitchFamily="34" charset="0"/>
                          <a:ea typeface="Arial" pitchFamily="34" charset="-122"/>
                          <a:cs typeface="Arial" pitchFamily="34" charset="-120"/>
                        </a:rPr>
                        <a:t>on-demand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scenarios, </a:t>
                      </a:r>
                      <a:pPr indent="0" marL="0">
                        <a:buNone/>
                      </a:pPr>
                      <a:r>
                        <a:rPr lang="en-US" sz="900" dirty="0">
                          <a:solidFill>
                            <a:srgbClr val="1A2233"/>
                          </a:solidFill>
                          <a:latin typeface="Arial" pitchFamily="34" charset="0"/>
                          <a:ea typeface="Arial" pitchFamily="34" charset="-122"/>
                          <a:cs typeface="Arial" pitchFamily="34" charset="-120"/>
                        </a:rPr>
                        <a:t>including </a:t>
                      </a:r>
                      <a:pPr indent="0" marL="0">
                        <a:buNone/>
                      </a:pPr>
                      <a:r>
                        <a:rPr lang="en-US" sz="900" dirty="0">
                          <a:solidFill>
                            <a:srgbClr val="1A2233"/>
                          </a:solidFill>
                          <a:latin typeface="Arial" pitchFamily="34" charset="0"/>
                          <a:ea typeface="Arial" pitchFamily="34" charset="-122"/>
                          <a:cs typeface="Arial" pitchFamily="34" charset="-120"/>
                        </a:rPr>
                        <a:t>AI-generated </a:t>
                      </a:r>
                      <a:pPr indent="0" marL="0">
                        <a:buNone/>
                      </a:pPr>
                      <a:r>
                        <a:rPr lang="en-US" sz="900" dirty="0">
                          <a:solidFill>
                            <a:srgbClr val="1A2233"/>
                          </a:solidFill>
                          <a:latin typeface="Arial" pitchFamily="34" charset="0"/>
                          <a:ea typeface="Arial" pitchFamily="34" charset="-122"/>
                          <a:cs typeface="Arial" pitchFamily="34" charset="-120"/>
                        </a:rPr>
                        <a:t>scenarios,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teams </a:t>
                      </a:r>
                      <a:pPr indent="0" marL="0">
                        <a:buNone/>
                      </a:pPr>
                      <a:r>
                        <a:rPr lang="en-US" sz="900" dirty="0">
                          <a:solidFill>
                            <a:srgbClr val="1A2233"/>
                          </a:solidFill>
                          <a:latin typeface="Arial" pitchFamily="34" charset="0"/>
                          <a:ea typeface="Arial" pitchFamily="34" charset="-122"/>
                          <a:cs typeface="Arial" pitchFamily="34" charset="-120"/>
                        </a:rPr>
                        <a:t>build </a:t>
                      </a:r>
                      <a:pPr indent="0" marL="0">
                        <a:buNone/>
                      </a:pPr>
                      <a:r>
                        <a:rPr lang="en-US" sz="900" dirty="0">
                          <a:solidFill>
                            <a:srgbClr val="1A2233"/>
                          </a:solidFill>
                          <a:latin typeface="Arial" pitchFamily="34" charset="0"/>
                          <a:ea typeface="Arial" pitchFamily="34" charset="-122"/>
                          <a:cs typeface="Arial" pitchFamily="34" charset="-120"/>
                        </a:rPr>
                        <a:t>muscle </a:t>
                      </a:r>
                      <a:pPr indent="0" marL="0">
                        <a:buNone/>
                      </a:pPr>
                      <a:r>
                        <a:rPr lang="en-US" sz="900" dirty="0">
                          <a:solidFill>
                            <a:srgbClr val="1A2233"/>
                          </a:solidFill>
                          <a:latin typeface="Arial" pitchFamily="34" charset="0"/>
                          <a:ea typeface="Arial" pitchFamily="34" charset="-122"/>
                          <a:cs typeface="Arial" pitchFamily="34" charset="-120"/>
                        </a:rPr>
                        <a:t>memory.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90-DAY PLAN · DAYS 1–30</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Establish incident ownership, severity, and cross-functional responsibilities; set owners and measures.</a:t>
            </a:r>
            <a:endParaRPr lang="en-US" sz="11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47120" cy="914400"/>
        </p:xfrm>
        <a:graphic>
          <a:graphicData uri="http://schemas.openxmlformats.org/drawingml/2006/table">
            <a:tbl>
              <a:tblPr/>
              <a:tblGrid>
                <a:gridCol w="822960"/>
                <a:gridCol w="3383280"/>
                <a:gridCol w="1920240"/>
                <a:gridCol w="1463040"/>
                <a:gridCol w="1005840"/>
                <a:gridCol w="265176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Priority</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Action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Owner</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Due</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Acceptance </a:t>
                      </a:r>
                      <a:pPr indent="0" marL="0">
                        <a:buNone/>
                      </a:pPr>
                      <a:r>
                        <a:rPr lang="en-US" sz="1000" b="1" dirty="0">
                          <a:solidFill>
                            <a:srgbClr val="FFFFFF"/>
                          </a:solidFill>
                          <a:latin typeface="Arial" pitchFamily="34" charset="0"/>
                          <a:ea typeface="Arial" pitchFamily="34" charset="-122"/>
                          <a:cs typeface="Arial" pitchFamily="34" charset="-120"/>
                        </a:rPr>
                        <a:t>criteria</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Write </a:t>
                      </a:r>
                      <a:pPr indent="0" marL="0">
                        <a:buNone/>
                      </a:pPr>
                      <a:r>
                        <a:rPr lang="en-US" sz="900" dirty="0">
                          <a:solidFill>
                            <a:srgbClr val="1A2233"/>
                          </a:solidFill>
                          <a:latin typeface="Arial" pitchFamily="34" charset="0"/>
                          <a:ea typeface="Arial" pitchFamily="34" charset="-122"/>
                          <a:cs typeface="Arial" pitchFamily="34" charset="-120"/>
                        </a:rPr>
                        <a:t>playbooks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assign </a:t>
                      </a:r>
                      <a:pPr indent="0" marL="0">
                        <a:buNone/>
                      </a:pPr>
                      <a:r>
                        <a:rPr lang="en-US" sz="900" dirty="0">
                          <a:solidFill>
                            <a:srgbClr val="1A2233"/>
                          </a:solidFill>
                          <a:latin typeface="Arial" pitchFamily="34" charset="0"/>
                          <a:ea typeface="Arial" pitchFamily="34" charset="-122"/>
                          <a:cs typeface="Arial" pitchFamily="34" charset="-120"/>
                        </a:rPr>
                        <a:t>repeatable </a:t>
                      </a:r>
                      <a:pPr indent="0" marL="0">
                        <a:buNone/>
                      </a:pPr>
                      <a:r>
                        <a:rPr lang="en-US" sz="900" dirty="0">
                          <a:solidFill>
                            <a:srgbClr val="1A2233"/>
                          </a:solidFill>
                          <a:latin typeface="Arial" pitchFamily="34" charset="0"/>
                          <a:ea typeface="Arial" pitchFamily="34" charset="-122"/>
                          <a:cs typeface="Arial" pitchFamily="34" charset="-120"/>
                        </a:rPr>
                        <a:t>actions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security, </a:t>
                      </a:r>
                      <a:pPr indent="0" marL="0">
                        <a:buNone/>
                      </a:pPr>
                      <a:r>
                        <a:rPr lang="en-US" sz="900" dirty="0">
                          <a:solidFill>
                            <a:srgbClr val="1A2233"/>
                          </a:solidFill>
                          <a:latin typeface="Arial" pitchFamily="34" charset="0"/>
                          <a:ea typeface="Arial" pitchFamily="34" charset="-122"/>
                          <a:cs typeface="Arial" pitchFamily="34" charset="-120"/>
                        </a:rPr>
                        <a:t>IT,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privacy, </a:t>
                      </a:r>
                      <a:pPr indent="0" marL="0">
                        <a:buNone/>
                      </a:pPr>
                      <a:r>
                        <a:rPr lang="en-US" sz="900" dirty="0">
                          <a:solidFill>
                            <a:srgbClr val="1A2233"/>
                          </a:solidFill>
                          <a:latin typeface="Arial" pitchFamily="34" charset="0"/>
                          <a:ea typeface="Arial" pitchFamily="34" charset="-122"/>
                          <a:cs typeface="Arial" pitchFamily="34" charset="-120"/>
                        </a:rPr>
                        <a:t>communications,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executives.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Cross-Functional </a:t>
                      </a:r>
                      <a:pPr indent="0" marL="0">
                        <a:buNone/>
                      </a:pPr>
                      <a:r>
                        <a:rPr lang="en-US" sz="900" dirty="0">
                          <a:solidFill>
                            <a:srgbClr val="1A2233"/>
                          </a:solidFill>
                          <a:latin typeface="Arial" pitchFamily="34" charset="0"/>
                          <a:ea typeface="Arial" pitchFamily="34" charset="-122"/>
                          <a:cs typeface="Arial" pitchFamily="34" charset="-120"/>
                        </a:rPr>
                        <a:t>Coordination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L2</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2026-02-14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Each </a:t>
                      </a:r>
                      <a:pPr indent="0" marL="0">
                        <a:buNone/>
                      </a:pPr>
                      <a:r>
                        <a:rPr lang="en-US" sz="900" dirty="0">
                          <a:solidFill>
                            <a:srgbClr val="1A2233"/>
                          </a:solidFill>
                          <a:latin typeface="Arial" pitchFamily="34" charset="0"/>
                          <a:ea typeface="Arial" pitchFamily="34" charset="-122"/>
                          <a:cs typeface="Arial" pitchFamily="34" charset="-120"/>
                        </a:rPr>
                        <a:t>function </a:t>
                      </a:r>
                      <a:pPr indent="0" marL="0">
                        <a:buNone/>
                      </a:pPr>
                      <a:r>
                        <a:rPr lang="en-US" sz="900" dirty="0">
                          <a:solidFill>
                            <a:srgbClr val="1A2233"/>
                          </a:solidFill>
                          <a:latin typeface="Arial" pitchFamily="34" charset="0"/>
                          <a:ea typeface="Arial" pitchFamily="34" charset="-122"/>
                          <a:cs typeface="Arial" pitchFamily="34" charset="-120"/>
                        </a:rPr>
                        <a:t>has </a:t>
                      </a:r>
                      <a:pPr indent="0" marL="0">
                        <a:buNone/>
                      </a:pPr>
                      <a:r>
                        <a:rPr lang="en-US" sz="900" dirty="0">
                          <a:solidFill>
                            <a:srgbClr val="1A2233"/>
                          </a:solidFill>
                          <a:latin typeface="Arial" pitchFamily="34" charset="0"/>
                          <a:ea typeface="Arial" pitchFamily="34" charset="-122"/>
                          <a:cs typeface="Arial" pitchFamily="34" charset="-120"/>
                        </a:rPr>
                        <a:t>reviewed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accepted </a:t>
                      </a:r>
                      <a:pPr indent="0" marL="0">
                        <a:buNone/>
                      </a:pPr>
                      <a:r>
                        <a:rPr lang="en-US" sz="900" dirty="0">
                          <a:solidFill>
                            <a:srgbClr val="1A2233"/>
                          </a:solidFill>
                          <a:latin typeface="Arial" pitchFamily="34" charset="0"/>
                          <a:ea typeface="Arial" pitchFamily="34" charset="-122"/>
                          <a:cs typeface="Arial" pitchFamily="34" charset="-120"/>
                        </a:rPr>
                        <a:t>its </a:t>
                      </a:r>
                      <a:pPr indent="0" marL="0">
                        <a:buNone/>
                      </a:pPr>
                      <a:r>
                        <a:rPr lang="en-US" sz="900" dirty="0">
                          <a:solidFill>
                            <a:srgbClr val="1A2233"/>
                          </a:solidFill>
                          <a:latin typeface="Arial" pitchFamily="34" charset="0"/>
                          <a:ea typeface="Arial" pitchFamily="34" charset="-122"/>
                          <a:cs typeface="Arial" pitchFamily="34" charset="-120"/>
                        </a:rPr>
                        <a:t>responsibilities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playbooks.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Centralize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records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facts, </a:t>
                      </a:r>
                      <a:pPr indent="0" marL="0">
                        <a:buNone/>
                      </a:pPr>
                      <a:r>
                        <a:rPr lang="en-US" sz="900" dirty="0">
                          <a:solidFill>
                            <a:srgbClr val="1A2233"/>
                          </a:solidFill>
                          <a:latin typeface="Arial" pitchFamily="34" charset="0"/>
                          <a:ea typeface="Arial" pitchFamily="34" charset="-122"/>
                          <a:cs typeface="Arial" pitchFamily="34" charset="-120"/>
                        </a:rPr>
                        <a:t>evidence, </a:t>
                      </a:r>
                      <a:pPr indent="0" marL="0">
                        <a:buNone/>
                      </a:pPr>
                      <a:r>
                        <a:rPr lang="en-US" sz="900" dirty="0">
                          <a:solidFill>
                            <a:srgbClr val="1A2233"/>
                          </a:solidFill>
                          <a:latin typeface="Arial" pitchFamily="34" charset="0"/>
                          <a:ea typeface="Arial" pitchFamily="34" charset="-122"/>
                          <a:cs typeface="Arial" pitchFamily="34" charset="-120"/>
                        </a:rPr>
                        <a:t>actions,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decisions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captured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one </a:t>
                      </a:r>
                      <a:pPr indent="0" marL="0">
                        <a:buNone/>
                      </a:pPr>
                      <a:r>
                        <a:rPr lang="en-US" sz="900" dirty="0">
                          <a:solidFill>
                            <a:srgbClr val="1A2233"/>
                          </a:solidFill>
                          <a:latin typeface="Arial" pitchFamily="34" charset="0"/>
                          <a:ea typeface="Arial" pitchFamily="34" charset="-122"/>
                          <a:cs typeface="Arial" pitchFamily="34" charset="-120"/>
                        </a:rPr>
                        <a:t>place.</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Documentation </a:t>
                      </a:r>
                      <a:pPr indent="0" marL="0">
                        <a:buNone/>
                      </a:pPr>
                      <a:r>
                        <a:rPr lang="en-US" sz="900" dirty="0">
                          <a:solidFill>
                            <a:srgbClr val="1A2233"/>
                          </a:solidFill>
                          <a:latin typeface="Arial" pitchFamily="34" charset="0"/>
                          <a:ea typeface="Arial" pitchFamily="34" charset="-122"/>
                          <a:cs typeface="Arial" pitchFamily="34" charset="-120"/>
                        </a:rPr>
                        <a:t>&amp; </a:t>
                      </a:r>
                      <a:pPr indent="0" marL="0">
                        <a:buNone/>
                      </a:pPr>
                      <a:r>
                        <a:rPr lang="en-US" sz="900" dirty="0">
                          <a:solidFill>
                            <a:srgbClr val="1A2233"/>
                          </a:solidFill>
                          <a:latin typeface="Arial" pitchFamily="34" charset="0"/>
                          <a:ea typeface="Arial" pitchFamily="34" charset="-122"/>
                          <a:cs typeface="Arial" pitchFamily="34" charset="-120"/>
                        </a:rPr>
                        <a:t>Continuous </a:t>
                      </a:r>
                      <a:pPr indent="0" marL="0">
                        <a:buNone/>
                      </a:pPr>
                      <a:r>
                        <a:rPr lang="en-US" sz="900" dirty="0">
                          <a:solidFill>
                            <a:srgbClr val="1A2233"/>
                          </a:solidFill>
                          <a:latin typeface="Arial" pitchFamily="34" charset="0"/>
                          <a:ea typeface="Arial" pitchFamily="34" charset="-122"/>
                          <a:cs typeface="Arial" pitchFamily="34" charset="-120"/>
                        </a:rPr>
                        <a:t>Improvement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L2</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 </a:t>
                      </a:r>
                      <a:pPr indent="0" marL="0">
                        <a:buNone/>
                      </a:pPr>
                      <a:r>
                        <a:rPr lang="en-US" sz="900" dirty="0">
                          <a:solidFill>
                            <a:srgbClr val="1A2233"/>
                          </a:solidFill>
                          <a:latin typeface="Arial" pitchFamily="34" charset="0"/>
                          <a:ea typeface="Arial" pitchFamily="34" charset="-122"/>
                          <a:cs typeface="Arial" pitchFamily="34" charset="-120"/>
                        </a:rPr>
                        <a:t>with </a:t>
                      </a:r>
                      <a:pPr indent="0" marL="0">
                        <a:buNone/>
                      </a:pPr>
                      <a:r>
                        <a:rPr lang="en-US" sz="900" dirty="0">
                          <a:solidFill>
                            <a:srgbClr val="1A2233"/>
                          </a:solidFill>
                          <a:latin typeface="Arial" pitchFamily="34" charset="0"/>
                          <a:ea typeface="Arial" pitchFamily="34" charset="-122"/>
                          <a:cs typeface="Arial" pitchFamily="34" charset="-120"/>
                        </a:rPr>
                        <a:t>Legal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2026-02-14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All </a:t>
                      </a:r>
                      <a:pPr indent="0" marL="0">
                        <a:buNone/>
                      </a:pPr>
                      <a:r>
                        <a:rPr lang="en-US" sz="900" dirty="0">
                          <a:solidFill>
                            <a:srgbClr val="1A2233"/>
                          </a:solidFill>
                          <a:latin typeface="Arial" pitchFamily="34" charset="0"/>
                          <a:ea typeface="Arial" pitchFamily="34" charset="-122"/>
                          <a:cs typeface="Arial" pitchFamily="34" charset="-120"/>
                        </a:rPr>
                        <a:t>incidents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review </a:t>
                      </a:r>
                      <a:pPr indent="0" marL="0">
                        <a:buNone/>
                      </a:pPr>
                      <a:r>
                        <a:rPr lang="en-US" sz="900" dirty="0">
                          <a:solidFill>
                            <a:srgbClr val="1A2233"/>
                          </a:solidFill>
                          <a:latin typeface="Arial" pitchFamily="34" charset="0"/>
                          <a:ea typeface="Arial" pitchFamily="34" charset="-122"/>
                          <a:cs typeface="Arial" pitchFamily="34" charset="-120"/>
                        </a:rPr>
                        <a:t>period </a:t>
                      </a:r>
                      <a:pPr indent="0" marL="0">
                        <a:buNone/>
                      </a:pPr>
                      <a:r>
                        <a:rPr lang="en-US" sz="900" dirty="0">
                          <a:solidFill>
                            <a:srgbClr val="1A2233"/>
                          </a:solidFill>
                          <a:latin typeface="Arial" pitchFamily="34" charset="0"/>
                          <a:ea typeface="Arial" pitchFamily="34" charset="-122"/>
                          <a:cs typeface="Arial" pitchFamily="34" charset="-120"/>
                        </a:rPr>
                        <a:t>have </a:t>
                      </a:r>
                      <a:pPr indent="0" marL="0">
                        <a:buNone/>
                      </a:pPr>
                      <a:r>
                        <a:rPr lang="en-US" sz="900" dirty="0">
                          <a:solidFill>
                            <a:srgbClr val="1A2233"/>
                          </a:solidFill>
                          <a:latin typeface="Arial" pitchFamily="34" charset="0"/>
                          <a:ea typeface="Arial" pitchFamily="34" charset="-122"/>
                          <a:cs typeface="Arial" pitchFamily="34" charset="-120"/>
                        </a:rPr>
                        <a:t>records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central </a:t>
                      </a:r>
                      <a:pPr indent="0" marL="0">
                        <a:buNone/>
                      </a:pPr>
                      <a:r>
                        <a:rPr lang="en-US" sz="900" dirty="0">
                          <a:solidFill>
                            <a:srgbClr val="1A2233"/>
                          </a:solidFill>
                          <a:latin typeface="Arial" pitchFamily="34" charset="0"/>
                          <a:ea typeface="Arial" pitchFamily="34" charset="-122"/>
                          <a:cs typeface="Arial" pitchFamily="34" charset="-120"/>
                        </a:rPr>
                        <a:t>repository.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Introduce </a:t>
                      </a:r>
                      <a:pPr indent="0" marL="0">
                        <a:buNone/>
                      </a:pPr>
                      <a:r>
                        <a:rPr lang="en-US" sz="900" dirty="0">
                          <a:solidFill>
                            <a:srgbClr val="1A2233"/>
                          </a:solidFill>
                          <a:latin typeface="Arial" pitchFamily="34" charset="0"/>
                          <a:ea typeface="Arial" pitchFamily="34" charset="-122"/>
                          <a:cs typeface="Arial" pitchFamily="34" charset="-120"/>
                        </a:rPr>
                        <a:t>context-based </a:t>
                      </a:r>
                      <a:pPr indent="0" marL="0">
                        <a:buNone/>
                      </a:pPr>
                      <a:r>
                        <a:rPr lang="en-US" sz="900" dirty="0">
                          <a:solidFill>
                            <a:srgbClr val="1A2233"/>
                          </a:solidFill>
                          <a:latin typeface="Arial" pitchFamily="34" charset="0"/>
                          <a:ea typeface="Arial" pitchFamily="34" charset="-122"/>
                          <a:cs typeface="Arial" pitchFamily="34" charset="-120"/>
                        </a:rPr>
                        <a:t>rules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ownership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escalation </a:t>
                      </a:r>
                      <a:pPr indent="0" marL="0">
                        <a:buNone/>
                      </a:pPr>
                      <a:r>
                        <a:rPr lang="en-US" sz="900" dirty="0">
                          <a:solidFill>
                            <a:srgbClr val="1A2233"/>
                          </a:solidFill>
                          <a:latin typeface="Arial" pitchFamily="34" charset="0"/>
                          <a:ea typeface="Arial" pitchFamily="34" charset="-122"/>
                          <a:cs typeface="Arial" pitchFamily="34" charset="-120"/>
                        </a:rPr>
                        <a:t>adjust </a:t>
                      </a:r>
                      <a:pPr indent="0" marL="0">
                        <a:buNone/>
                      </a:pPr>
                      <a:r>
                        <a:rPr lang="en-US" sz="900" dirty="0">
                          <a:solidFill>
                            <a:srgbClr val="1A2233"/>
                          </a:solidFill>
                          <a:latin typeface="Arial" pitchFamily="34" charset="0"/>
                          <a:ea typeface="Arial" pitchFamily="34" charset="-122"/>
                          <a:cs typeface="Arial" pitchFamily="34" charset="-120"/>
                        </a:rPr>
                        <a:t>automatically </a:t>
                      </a:r>
                      <a:pPr indent="0" marL="0">
                        <a:buNone/>
                      </a:pPr>
                      <a:r>
                        <a:rPr lang="en-US" sz="900" dirty="0">
                          <a:solidFill>
                            <a:srgbClr val="1A2233"/>
                          </a:solidFill>
                          <a:latin typeface="Arial" pitchFamily="34" charset="0"/>
                          <a:ea typeface="Arial" pitchFamily="34" charset="-122"/>
                          <a:cs typeface="Arial" pitchFamily="34" charset="-120"/>
                        </a:rPr>
                        <a:t>with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type, </a:t>
                      </a:r>
                      <a:pPr indent="0" marL="0">
                        <a:buNone/>
                      </a:pPr>
                      <a:r>
                        <a:rPr lang="en-US" sz="900" dirty="0">
                          <a:solidFill>
                            <a:srgbClr val="1A2233"/>
                          </a:solidFill>
                          <a:latin typeface="Arial" pitchFamily="34" charset="0"/>
                          <a:ea typeface="Arial" pitchFamily="34" charset="-122"/>
                          <a:cs typeface="Arial" pitchFamily="34" charset="-120"/>
                        </a:rPr>
                        <a:t>data </a:t>
                      </a:r>
                      <a:pPr indent="0" marL="0">
                        <a:buNone/>
                      </a:pPr>
                      <a:r>
                        <a:rPr lang="en-US" sz="900" dirty="0">
                          <a:solidFill>
                            <a:srgbClr val="1A2233"/>
                          </a:solidFill>
                          <a:latin typeface="Arial" pitchFamily="34" charset="0"/>
                          <a:ea typeface="Arial" pitchFamily="34" charset="-122"/>
                          <a:cs typeface="Arial" pitchFamily="34" charset="-120"/>
                        </a:rPr>
                        <a:t>involved,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impact.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Execution </a:t>
                      </a:r>
                      <a:pPr indent="0" marL="0">
                        <a:buNone/>
                      </a:pPr>
                      <a:r>
                        <a:rPr lang="en-US" sz="900" dirty="0">
                          <a:solidFill>
                            <a:srgbClr val="1A2233"/>
                          </a:solidFill>
                          <a:latin typeface="Arial" pitchFamily="34" charset="0"/>
                          <a:ea typeface="Arial" pitchFamily="34" charset="-122"/>
                          <a:cs typeface="Arial" pitchFamily="34" charset="-120"/>
                        </a:rPr>
                        <a:t>&amp; </a:t>
                      </a:r>
                      <a:pPr indent="0" marL="0">
                        <a:buNone/>
                      </a:pPr>
                      <a:r>
                        <a:rPr lang="en-US" sz="900" dirty="0">
                          <a:solidFill>
                            <a:srgbClr val="1A2233"/>
                          </a:solidFill>
                          <a:latin typeface="Arial" pitchFamily="34" charset="0"/>
                          <a:ea typeface="Arial" pitchFamily="34" charset="-122"/>
                          <a:cs typeface="Arial" pitchFamily="34" charset="-120"/>
                        </a:rPr>
                        <a:t>Accountability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L3</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CISO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2026-02-14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Escalations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an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or </a:t>
                      </a:r>
                      <a:pPr indent="0" marL="0">
                        <a:buNone/>
                      </a:pPr>
                      <a:r>
                        <a:rPr lang="en-US" sz="900" dirty="0">
                          <a:solidFill>
                            <a:srgbClr val="1A2233"/>
                          </a:solidFill>
                          <a:latin typeface="Arial" pitchFamily="34" charset="0"/>
                          <a:ea typeface="Arial" pitchFamily="34" charset="-122"/>
                          <a:cs typeface="Arial" pitchFamily="34" charset="-120"/>
                        </a:rPr>
                        <a:t>live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follow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rule </a:t>
                      </a:r>
                      <a:pPr indent="0" marL="0">
                        <a:buNone/>
                      </a:pPr>
                      <a:r>
                        <a:rPr lang="en-US" sz="900" dirty="0">
                          <a:solidFill>
                            <a:srgbClr val="1A2233"/>
                          </a:solidFill>
                          <a:latin typeface="Arial" pitchFamily="34" charset="0"/>
                          <a:ea typeface="Arial" pitchFamily="34" charset="-122"/>
                          <a:cs typeface="Arial" pitchFamily="34" charset="-120"/>
                        </a:rPr>
                        <a:t>set </a:t>
                      </a:r>
                      <a:pPr indent="0" marL="0">
                        <a:buNone/>
                      </a:pPr>
                      <a:r>
                        <a:rPr lang="en-US" sz="900" dirty="0">
                          <a:solidFill>
                            <a:srgbClr val="1A2233"/>
                          </a:solidFill>
                          <a:latin typeface="Arial" pitchFamily="34" charset="0"/>
                          <a:ea typeface="Arial" pitchFamily="34" charset="-122"/>
                          <a:cs typeface="Arial" pitchFamily="34" charset="-120"/>
                        </a:rPr>
                        <a:t>within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SLA.</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90-DAY PLAN · DAYS 31–60</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Map regulatory obligations and stand up a single system of record for the response.</a:t>
            </a:r>
            <a:endParaRPr lang="en-US" sz="11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47120" cy="914400"/>
        </p:xfrm>
        <a:graphic>
          <a:graphicData uri="http://schemas.openxmlformats.org/drawingml/2006/table">
            <a:tbl>
              <a:tblPr/>
              <a:tblGrid>
                <a:gridCol w="822960"/>
                <a:gridCol w="3383280"/>
                <a:gridCol w="1920240"/>
                <a:gridCol w="1463040"/>
                <a:gridCol w="1005840"/>
                <a:gridCol w="265176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Priority</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Action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Owner</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Due</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Acceptance </a:t>
                      </a:r>
                      <a:pPr indent="0" marL="0">
                        <a:buNone/>
                      </a:pPr>
                      <a:r>
                        <a:rPr lang="en-US" sz="1000" b="1" dirty="0">
                          <a:solidFill>
                            <a:srgbClr val="FFFFFF"/>
                          </a:solidFill>
                          <a:latin typeface="Arial" pitchFamily="34" charset="0"/>
                          <a:ea typeface="Arial" pitchFamily="34" charset="-122"/>
                          <a:cs typeface="Arial" pitchFamily="34" charset="-120"/>
                        </a:rPr>
                        <a:t>criteria</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Trigger </a:t>
                      </a:r>
                      <a:pPr indent="0" marL="0">
                        <a:buNone/>
                      </a:pPr>
                      <a:r>
                        <a:rPr lang="en-US" sz="900" dirty="0">
                          <a:solidFill>
                            <a:srgbClr val="1A2233"/>
                          </a:solidFill>
                          <a:latin typeface="Arial" pitchFamily="34" charset="0"/>
                          <a:ea typeface="Arial" pitchFamily="34" charset="-122"/>
                          <a:cs typeface="Arial" pitchFamily="34" charset="-120"/>
                        </a:rPr>
                        <a:t>draft </a:t>
                      </a:r>
                      <a:pPr indent="0" marL="0">
                        <a:buNone/>
                      </a:pPr>
                      <a:r>
                        <a:rPr lang="en-US" sz="900" dirty="0">
                          <a:solidFill>
                            <a:srgbClr val="1A2233"/>
                          </a:solidFill>
                          <a:latin typeface="Arial" pitchFamily="34" charset="0"/>
                          <a:ea typeface="Arial" pitchFamily="34" charset="-122"/>
                          <a:cs typeface="Arial" pitchFamily="34" charset="-120"/>
                        </a:rPr>
                        <a:t>notices </a:t>
                      </a:r>
                      <a:pPr indent="0" marL="0">
                        <a:buNone/>
                      </a:pPr>
                      <a:r>
                        <a:rPr lang="en-US" sz="900" dirty="0">
                          <a:solidFill>
                            <a:srgbClr val="1A2233"/>
                          </a:solidFill>
                          <a:latin typeface="Arial" pitchFamily="34" charset="0"/>
                          <a:ea typeface="Arial" pitchFamily="34" charset="-122"/>
                          <a:cs typeface="Arial" pitchFamily="34" charset="-120"/>
                        </a:rPr>
                        <a:t>automatically </a:t>
                      </a:r>
                      <a:pPr indent="0" marL="0">
                        <a:buNone/>
                      </a:pPr>
                      <a:r>
                        <a:rPr lang="en-US" sz="900" dirty="0">
                          <a:solidFill>
                            <a:srgbClr val="1A2233"/>
                          </a:solidFill>
                          <a:latin typeface="Arial" pitchFamily="34" charset="0"/>
                          <a:ea typeface="Arial" pitchFamily="34" charset="-122"/>
                          <a:cs typeface="Arial" pitchFamily="34" charset="-120"/>
                        </a:rPr>
                        <a:t>from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facts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applicable </a:t>
                      </a:r>
                      <a:pPr indent="0" marL="0">
                        <a:buNone/>
                      </a:pPr>
                      <a:r>
                        <a:rPr lang="en-US" sz="900" dirty="0">
                          <a:solidFill>
                            <a:srgbClr val="1A2233"/>
                          </a:solidFill>
                          <a:latin typeface="Arial" pitchFamily="34" charset="0"/>
                          <a:ea typeface="Arial" pitchFamily="34" charset="-122"/>
                          <a:cs typeface="Arial" pitchFamily="34" charset="-120"/>
                        </a:rPr>
                        <a:t>regulatory </a:t>
                      </a:r>
                      <a:pPr indent="0" marL="0">
                        <a:buNone/>
                      </a:pPr>
                      <a:r>
                        <a:rPr lang="en-US" sz="900" dirty="0">
                          <a:solidFill>
                            <a:srgbClr val="1A2233"/>
                          </a:solidFill>
                          <a:latin typeface="Arial" pitchFamily="34" charset="0"/>
                          <a:ea typeface="Arial" pitchFamily="34" charset="-122"/>
                          <a:cs typeface="Arial" pitchFamily="34" charset="-120"/>
                        </a:rPr>
                        <a:t>requirements.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Regulatory </a:t>
                      </a:r>
                      <a:pPr indent="0" marL="0">
                        <a:buNone/>
                      </a:pPr>
                      <a:r>
                        <a:rPr lang="en-US" sz="900" dirty="0">
                          <a:solidFill>
                            <a:srgbClr val="1A2233"/>
                          </a:solidFill>
                          <a:latin typeface="Arial" pitchFamily="34" charset="0"/>
                          <a:ea typeface="Arial" pitchFamily="34" charset="-122"/>
                          <a:cs typeface="Arial" pitchFamily="34" charset="-120"/>
                        </a:rPr>
                        <a:t>&amp;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Readiness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L3</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General </a:t>
                      </a:r>
                      <a:pPr indent="0" marL="0">
                        <a:buNone/>
                      </a:pPr>
                      <a:r>
                        <a:rPr lang="en-US" sz="900" dirty="0">
                          <a:solidFill>
                            <a:srgbClr val="1A2233"/>
                          </a:solidFill>
                          <a:latin typeface="Arial" pitchFamily="34" charset="0"/>
                          <a:ea typeface="Arial" pitchFamily="34" charset="-122"/>
                          <a:cs typeface="Arial" pitchFamily="34" charset="-120"/>
                        </a:rPr>
                        <a:t>Counsel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Privacy </a:t>
                      </a:r>
                      <a:pPr indent="0" marL="0">
                        <a:buNone/>
                      </a:pPr>
                      <a:r>
                        <a:rPr lang="en-US" sz="900" dirty="0">
                          <a:solidFill>
                            <a:srgbClr val="1A2233"/>
                          </a:solidFill>
                          <a:latin typeface="Arial" pitchFamily="34" charset="0"/>
                          <a:ea typeface="Arial" pitchFamily="34" charset="-122"/>
                          <a:cs typeface="Arial" pitchFamily="34" charset="-120"/>
                        </a:rPr>
                        <a:t>Counsel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2026-03-16</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an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applicable </a:t>
                      </a:r>
                      <a:pPr indent="0" marL="0">
                        <a:buNone/>
                      </a:pPr>
                      <a:r>
                        <a:rPr lang="en-US" sz="900" dirty="0">
                          <a:solidFill>
                            <a:srgbClr val="1A2233"/>
                          </a:solidFill>
                          <a:latin typeface="Arial" pitchFamily="34" charset="0"/>
                          <a:ea typeface="Arial" pitchFamily="34" charset="-122"/>
                          <a:cs typeface="Arial" pitchFamily="34" charset="-120"/>
                        </a:rPr>
                        <a:t>obligations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draft </a:t>
                      </a:r>
                      <a:pPr indent="0" marL="0">
                        <a:buNone/>
                      </a:pPr>
                      <a:r>
                        <a:rPr lang="en-US" sz="900" dirty="0">
                          <a:solidFill>
                            <a:srgbClr val="1A2233"/>
                          </a:solidFill>
                          <a:latin typeface="Arial" pitchFamily="34" charset="0"/>
                          <a:ea typeface="Arial" pitchFamily="34" charset="-122"/>
                          <a:cs typeface="Arial" pitchFamily="34" charset="-120"/>
                        </a:rPr>
                        <a:t>notices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produced </a:t>
                      </a:r>
                      <a:pPr indent="0" marL="0">
                        <a:buNone/>
                      </a:pPr>
                      <a:r>
                        <a:rPr lang="en-US" sz="900" dirty="0">
                          <a:solidFill>
                            <a:srgbClr val="1A2233"/>
                          </a:solidFill>
                          <a:latin typeface="Arial" pitchFamily="34" charset="0"/>
                          <a:ea typeface="Arial" pitchFamily="34" charset="-122"/>
                          <a:cs typeface="Arial" pitchFamily="34" charset="-120"/>
                        </a:rPr>
                        <a:t>from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facts.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90-DAY PLAN · DAYS 61–90</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Run a cross-functional exercise, measure outcomes, and feed findings back into playbooks.</a:t>
            </a:r>
            <a:endParaRPr lang="en-US" sz="11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47120" cy="914400"/>
        </p:xfrm>
        <a:graphic>
          <a:graphicData uri="http://schemas.openxmlformats.org/drawingml/2006/table">
            <a:tbl>
              <a:tblPr/>
              <a:tblGrid>
                <a:gridCol w="822960"/>
                <a:gridCol w="3383280"/>
                <a:gridCol w="1920240"/>
                <a:gridCol w="1463040"/>
                <a:gridCol w="1005840"/>
                <a:gridCol w="265176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Priority</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Action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Owner</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Due</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Acceptance </a:t>
                      </a:r>
                      <a:pPr indent="0" marL="0">
                        <a:buNone/>
                      </a:pPr>
                      <a:r>
                        <a:rPr lang="en-US" sz="1000" b="1" dirty="0">
                          <a:solidFill>
                            <a:srgbClr val="FFFFFF"/>
                          </a:solidFill>
                          <a:latin typeface="Arial" pitchFamily="34" charset="0"/>
                          <a:ea typeface="Arial" pitchFamily="34" charset="-122"/>
                          <a:cs typeface="Arial" pitchFamily="34" charset="-120"/>
                        </a:rPr>
                        <a:t>criteria</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Medium</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Run </a:t>
                      </a:r>
                      <a:pPr indent="0" marL="0">
                        <a:buNone/>
                      </a:pPr>
                      <a:r>
                        <a:rPr lang="en-US" sz="900" dirty="0">
                          <a:solidFill>
                            <a:srgbClr val="1A2233"/>
                          </a:solidFill>
                          <a:latin typeface="Arial" pitchFamily="34" charset="0"/>
                          <a:ea typeface="Arial" pitchFamily="34" charset="-122"/>
                          <a:cs typeface="Arial" pitchFamily="34" charset="-120"/>
                        </a:rPr>
                        <a:t>realistic, </a:t>
                      </a:r>
                      <a:pPr indent="0" marL="0">
                        <a:buNone/>
                      </a:pPr>
                      <a:r>
                        <a:rPr lang="en-US" sz="900" dirty="0">
                          <a:solidFill>
                            <a:srgbClr val="1A2233"/>
                          </a:solidFill>
                          <a:latin typeface="Arial" pitchFamily="34" charset="0"/>
                          <a:ea typeface="Arial" pitchFamily="34" charset="-122"/>
                          <a:cs typeface="Arial" pitchFamily="34" charset="-120"/>
                        </a:rPr>
                        <a:t>on-demand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scenarios, </a:t>
                      </a:r>
                      <a:pPr indent="0" marL="0">
                        <a:buNone/>
                      </a:pPr>
                      <a:r>
                        <a:rPr lang="en-US" sz="900" dirty="0">
                          <a:solidFill>
                            <a:srgbClr val="1A2233"/>
                          </a:solidFill>
                          <a:latin typeface="Arial" pitchFamily="34" charset="0"/>
                          <a:ea typeface="Arial" pitchFamily="34" charset="-122"/>
                          <a:cs typeface="Arial" pitchFamily="34" charset="-120"/>
                        </a:rPr>
                        <a:t>including </a:t>
                      </a:r>
                      <a:pPr indent="0" marL="0">
                        <a:buNone/>
                      </a:pPr>
                      <a:r>
                        <a:rPr lang="en-US" sz="900" dirty="0">
                          <a:solidFill>
                            <a:srgbClr val="1A2233"/>
                          </a:solidFill>
                          <a:latin typeface="Arial" pitchFamily="34" charset="0"/>
                          <a:ea typeface="Arial" pitchFamily="34" charset="-122"/>
                          <a:cs typeface="Arial" pitchFamily="34" charset="-120"/>
                        </a:rPr>
                        <a:t>AI-generated </a:t>
                      </a:r>
                      <a:pPr indent="0" marL="0">
                        <a:buNone/>
                      </a:pPr>
                      <a:r>
                        <a:rPr lang="en-US" sz="900" dirty="0">
                          <a:solidFill>
                            <a:srgbClr val="1A2233"/>
                          </a:solidFill>
                          <a:latin typeface="Arial" pitchFamily="34" charset="0"/>
                          <a:ea typeface="Arial" pitchFamily="34" charset="-122"/>
                          <a:cs typeface="Arial" pitchFamily="34" charset="-120"/>
                        </a:rPr>
                        <a:t>scenarios,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teams </a:t>
                      </a:r>
                      <a:pPr indent="0" marL="0">
                        <a:buNone/>
                      </a:pPr>
                      <a:r>
                        <a:rPr lang="en-US" sz="900" dirty="0">
                          <a:solidFill>
                            <a:srgbClr val="1A2233"/>
                          </a:solidFill>
                          <a:latin typeface="Arial" pitchFamily="34" charset="0"/>
                          <a:ea typeface="Arial" pitchFamily="34" charset="-122"/>
                          <a:cs typeface="Arial" pitchFamily="34" charset="-120"/>
                        </a:rPr>
                        <a:t>build </a:t>
                      </a:r>
                      <a:pPr indent="0" marL="0">
                        <a:buNone/>
                      </a:pPr>
                      <a:r>
                        <a:rPr lang="en-US" sz="900" dirty="0">
                          <a:solidFill>
                            <a:srgbClr val="1A2233"/>
                          </a:solidFill>
                          <a:latin typeface="Arial" pitchFamily="34" charset="0"/>
                          <a:ea typeface="Arial" pitchFamily="34" charset="-122"/>
                          <a:cs typeface="Arial" pitchFamily="34" charset="-120"/>
                        </a:rPr>
                        <a:t>muscle </a:t>
                      </a:r>
                      <a:pPr indent="0" marL="0">
                        <a:buNone/>
                      </a:pPr>
                      <a:r>
                        <a:rPr lang="en-US" sz="900" dirty="0">
                          <a:solidFill>
                            <a:srgbClr val="1A2233"/>
                          </a:solidFill>
                          <a:latin typeface="Arial" pitchFamily="34" charset="0"/>
                          <a:ea typeface="Arial" pitchFamily="34" charset="-122"/>
                          <a:cs typeface="Arial" pitchFamily="34" charset="-120"/>
                        </a:rPr>
                        <a:t>memory.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Training </a:t>
                      </a:r>
                      <a:pPr indent="0" marL="0">
                        <a:buNone/>
                      </a:pPr>
                      <a:r>
                        <a:rPr lang="en-US" sz="900" dirty="0">
                          <a:solidFill>
                            <a:srgbClr val="1A2233"/>
                          </a:solidFill>
                          <a:latin typeface="Arial" pitchFamily="34" charset="0"/>
                          <a:ea typeface="Arial" pitchFamily="34" charset="-122"/>
                          <a:cs typeface="Arial" pitchFamily="34" charset="-120"/>
                        </a:rPr>
                        <a:t>&amp; </a:t>
                      </a:r>
                      <a:pPr indent="0" marL="0">
                        <a:buNone/>
                      </a:pPr>
                      <a:r>
                        <a:rPr lang="en-US" sz="900" dirty="0">
                          <a:solidFill>
                            <a:srgbClr val="1A2233"/>
                          </a:solidFill>
                          <a:latin typeface="Arial" pitchFamily="34" charset="0"/>
                          <a:ea typeface="Arial" pitchFamily="34" charset="-122"/>
                          <a:cs typeface="Arial" pitchFamily="34" charset="-120"/>
                        </a:rPr>
                        <a:t>Operational </a:t>
                      </a:r>
                      <a:pPr indent="0" marL="0">
                        <a:buNone/>
                      </a:pPr>
                      <a:r>
                        <a:rPr lang="en-US" sz="900" dirty="0">
                          <a:solidFill>
                            <a:srgbClr val="1A2233"/>
                          </a:solidFill>
                          <a:latin typeface="Arial" pitchFamily="34" charset="0"/>
                          <a:ea typeface="Arial" pitchFamily="34" charset="-122"/>
                          <a:cs typeface="Arial" pitchFamily="34" charset="-120"/>
                        </a:rPr>
                        <a:t>Readiness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Coordinator</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2026-04-15</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Exercises </a:t>
                      </a:r>
                      <a:pPr indent="0" marL="0">
                        <a:buNone/>
                      </a:pPr>
                      <a:r>
                        <a:rPr lang="en-US" sz="900" dirty="0">
                          <a:solidFill>
                            <a:srgbClr val="1A2233"/>
                          </a:solidFill>
                          <a:latin typeface="Arial" pitchFamily="34" charset="0"/>
                          <a:ea typeface="Arial" pitchFamily="34" charset="-122"/>
                          <a:cs typeface="Arial" pitchFamily="34" charset="-120"/>
                        </a:rPr>
                        <a:t>per </a:t>
                      </a:r>
                      <a:pPr indent="0" marL="0">
                        <a:buNone/>
                      </a:pPr>
                      <a:r>
                        <a:rPr lang="en-US" sz="900" dirty="0">
                          <a:solidFill>
                            <a:srgbClr val="1A2233"/>
                          </a:solidFill>
                          <a:latin typeface="Arial" pitchFamily="34" charset="0"/>
                          <a:ea typeface="Arial" pitchFamily="34" charset="-122"/>
                          <a:cs typeface="Arial" pitchFamily="34" charset="-120"/>
                        </a:rPr>
                        <a:t>quarter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playbook </a:t>
                      </a:r>
                      <a:pPr indent="0" marL="0">
                        <a:buNone/>
                      </a:pPr>
                      <a:r>
                        <a:rPr lang="en-US" sz="900" dirty="0">
                          <a:solidFill>
                            <a:srgbClr val="1A2233"/>
                          </a:solidFill>
                          <a:latin typeface="Arial" pitchFamily="34" charset="0"/>
                          <a:ea typeface="Arial" pitchFamily="34" charset="-122"/>
                          <a:cs typeface="Arial" pitchFamily="34" charset="-120"/>
                        </a:rPr>
                        <a:t>update </a:t>
                      </a:r>
                      <a:pPr indent="0" marL="0">
                        <a:buNone/>
                      </a:pPr>
                      <a:r>
                        <a:rPr lang="en-US" sz="900" dirty="0">
                          <a:solidFill>
                            <a:srgbClr val="1A2233"/>
                          </a:solidFill>
                          <a:latin typeface="Arial" pitchFamily="34" charset="0"/>
                          <a:ea typeface="Arial" pitchFamily="34" charset="-122"/>
                          <a:cs typeface="Arial" pitchFamily="34" charset="-120"/>
                        </a:rPr>
                        <a:t>rate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tracked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reviewed </a:t>
                      </a:r>
                      <a:pPr indent="0" marL="0">
                        <a:buNone/>
                      </a:pPr>
                      <a:r>
                        <a:rPr lang="en-US" sz="900" dirty="0">
                          <a:solidFill>
                            <a:srgbClr val="1A2233"/>
                          </a:solidFill>
                          <a:latin typeface="Arial" pitchFamily="34" charset="0"/>
                          <a:ea typeface="Arial" pitchFamily="34" charset="-122"/>
                          <a:cs typeface="Arial" pitchFamily="34" charset="-120"/>
                        </a:rPr>
                        <a:t>by </a:t>
                      </a:r>
                      <a:pPr indent="0" marL="0">
                        <a:buNone/>
                      </a:pPr>
                      <a:r>
                        <a:rPr lang="en-US" sz="900" dirty="0">
                          <a:solidFill>
                            <a:srgbClr val="1A2233"/>
                          </a:solidFill>
                          <a:latin typeface="Arial" pitchFamily="34" charset="0"/>
                          <a:ea typeface="Arial" pitchFamily="34" charset="-122"/>
                          <a:cs typeface="Arial" pitchFamily="34" charset="-120"/>
                        </a:rPr>
                        <a:t>leadership.</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MEASURES OF SUCCESS</a:t>
            </a:r>
            <a:endParaRPr lang="en-US" sz="2200" dirty="0"/>
          </a:p>
        </p:txBody>
      </p:sp>
      <p:sp>
        <p:nvSpPr>
          <p:cNvPr id="3" name="Text 1"/>
          <p:cNvSpPr/>
          <p:nvPr/>
        </p:nvSpPr>
        <p:spPr>
          <a:xfrm>
            <a:off x="457200" y="1097280"/>
            <a:ext cx="11247120" cy="3657600"/>
          </a:xfrm>
          <a:prstGeom prst="rect">
            <a:avLst/>
          </a:prstGeom>
          <a:noFill/>
          <a:ln/>
        </p:spPr>
        <p:txBody>
          <a:bodyPr wrap="square" rtlCol="0" anchor="t"/>
          <a:lstStyle/>
          <a:p>
            <a:pPr indent="0" marL="0">
              <a:spcAft>
                <a:spcPts val="800"/>
              </a:spcAft>
              <a:buNone/>
            </a:pPr>
            <a:r>
              <a:rPr lang="en-US" sz="1100" b="1" dirty="0">
                <a:solidFill>
                  <a:srgbClr val="1F3A93"/>
                </a:solidFill>
                <a:latin typeface="Arial" pitchFamily="34" charset="0"/>
                <a:ea typeface="Arial" pitchFamily="34" charset="-122"/>
                <a:cs typeface="Arial" pitchFamily="34" charset="-120"/>
              </a:rPr>
              <a:t>Incident Execution &amp; Accountability: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incidents opened with an owner and severity assigned; escalation SLA adherence.</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Cross-Functional Coordination: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incidents with documented cross-functional tasks and approvals; stakeholder response time.</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Regulatory &amp; Legal Readiness: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incidents with obligations mapped; time to produce a notification timeline.</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Documentation &amp; Continuous Improvement: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incidents with a complete timeline and evidence package; time to generate a final report.</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Training &amp; Operational Readiness: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exercises per quarter; % of playbooks updated after incidents and exercises.</a:t>
            </a:r>
            <a:endParaRPr lang="en-US" sz="1100" dirty="0"/>
          </a:p>
        </p:txBody>
      </p:sp>
      <p:sp>
        <p:nvSpPr>
          <p:cNvPr id="4" name="Text 2"/>
          <p:cNvSpPr/>
          <p:nvPr/>
        </p:nvSpPr>
        <p:spPr>
          <a:xfrm>
            <a:off x="457200" y="5029200"/>
            <a:ext cx="11247120" cy="1188720"/>
          </a:xfrm>
          <a:prstGeom prst="rect">
            <a:avLst/>
          </a:prstGeom>
          <a:noFill/>
          <a:ln/>
        </p:spPr>
        <p:txBody>
          <a:bodyPr wrap="square" rtlCol="0" anchor="t"/>
          <a:lstStyle/>
          <a:p>
            <a:pPr indent="0" marL="0">
              <a:buNone/>
            </a:pPr>
            <a:r>
              <a:rPr lang="en-US" sz="800" dirty="0">
                <a:solidFill>
                  <a:srgbClr val="5B6478"/>
                </a:solidFill>
                <a:latin typeface="Arial" pitchFamily="34" charset="0"/>
                <a:ea typeface="Arial" pitchFamily="34" charset="-122"/>
                <a:cs typeface="Arial" pitchFamily="34" charset="-120"/>
              </a:rPr>
              <a:t>This report reflects self-reported answers against the BreachRx Cyber Incident Response Management (CIRM) Maturity Model. Recommendations are planning guidance, not legal advice, and do not guarantee incident outcomes, privilege, or regulatory compliance.</a:t>
            </a:r>
            <a:endParaRPr lang="en-US" sz="800" dirty="0"/>
          </a:p>
          <a:p>
            <a:pPr indent="0" marL="0">
              <a:buNone/>
            </a:pPr>
            <a:r>
              <a:rPr lang="en-US" sz="800" dirty="0">
                <a:solidFill>
                  <a:srgbClr val="5B6478"/>
                </a:solidFill>
                <a:latin typeface="Arial" pitchFamily="34" charset="0"/>
                <a:ea typeface="Arial" pitchFamily="34" charset="-122"/>
                <a:cs typeface="Arial" pitchFamily="34" charset="-120"/>
              </a:rPr>
              <a:t>Optional BreachRx capabilities are shown for reference only and are separate from the neutral recommendations. They do not assure legal privilege, regulatory compliance, or incident preparedness. Confirm current feature availability before relying on it.</a:t>
            </a:r>
            <a:endParaRPr lang="en-US" sz="800" dirty="0"/>
          </a:p>
          <a:p>
            <a:pPr indent="0" marL="0">
              <a:buNone/>
            </a:pPr>
            <a:r>
              <a:rPr lang="en-US" sz="800" dirty="0">
                <a:solidFill>
                  <a:srgbClr val="5B6478"/>
                </a:solidFill>
                <a:latin typeface="Arial" pitchFamily="34" charset="0"/>
                <a:ea typeface="Arial" pitchFamily="34" charset="-122"/>
                <a:cs typeface="Arial" pitchFamily="34" charset="-120"/>
              </a:rPr>
              <a:t>Model cirm-2026.1 · Rules cirm-rules-2026.1</a:t>
            </a:r>
            <a:endParaRPr lang="en-US" sz="8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BreachRx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Organization (illustrative) — CIRM Readiness</dc:title>
  <dc:subject>PptxGenJS Presentation</dc:subject>
  <dc:creator>PptxGenJS</dc:creator>
  <cp:lastModifiedBy>PptxGenJS</cp:lastModifiedBy>
  <cp:revision>1</cp:revision>
  <dcterms:created xsi:type="dcterms:W3CDTF">2026-11-03T00:32:48Z</dcterms:created>
  <dcterms:modified xsi:type="dcterms:W3CDTF">2026-11-03T00:32:48Z</dcterms:modified>
</cp:coreProperties>
</file>